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8"/>
  </p:notesMasterIdLst>
  <p:sldIdLst>
    <p:sldId id="256" r:id="rId5"/>
    <p:sldId id="287" r:id="rId6"/>
    <p:sldId id="288" r:id="rId7"/>
    <p:sldId id="297" r:id="rId8"/>
    <p:sldId id="289" r:id="rId9"/>
    <p:sldId id="290" r:id="rId10"/>
    <p:sldId id="263" r:id="rId11"/>
    <p:sldId id="291" r:id="rId12"/>
    <p:sldId id="292" r:id="rId13"/>
    <p:sldId id="293" r:id="rId14"/>
    <p:sldId id="267" r:id="rId15"/>
    <p:sldId id="294" r:id="rId16"/>
    <p:sldId id="298" r:id="rId17"/>
    <p:sldId id="259" r:id="rId18"/>
    <p:sldId id="262" r:id="rId19"/>
    <p:sldId id="264" r:id="rId20"/>
    <p:sldId id="283" r:id="rId21"/>
    <p:sldId id="265" r:id="rId22"/>
    <p:sldId id="266" r:id="rId23"/>
    <p:sldId id="268" r:id="rId24"/>
    <p:sldId id="270" r:id="rId25"/>
    <p:sldId id="271" r:id="rId26"/>
    <p:sldId id="272" r:id="rId27"/>
    <p:sldId id="273" r:id="rId28"/>
    <p:sldId id="274" r:id="rId29"/>
    <p:sldId id="277" r:id="rId30"/>
    <p:sldId id="284" r:id="rId31"/>
    <p:sldId id="286" r:id="rId32"/>
    <p:sldId id="285" r:id="rId33"/>
    <p:sldId id="299" r:id="rId34"/>
    <p:sldId id="295" r:id="rId35"/>
    <p:sldId id="260" r:id="rId36"/>
    <p:sldId id="26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A80"/>
    <a:srgbClr val="000000"/>
    <a:srgbClr val="A45C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52" d="100"/>
          <a:sy n="52" d="100"/>
        </p:scale>
        <p:origin x="444" y="8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5"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4"/>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2" y="10675453"/>
            <a:ext cx="20200057"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3"/>
          </a:xfrm>
          <a:prstGeom prst="rect">
            <a:avLst/>
          </a:prstGeom>
        </p:spPr>
        <p:txBody>
          <a:bodyPr numCol="1" spcCol="38100"/>
          <a:lstStyle>
            <a:lvl1pPr marL="131850" indent="37172">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dirty="0"/>
              <a:t>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F43B74-F11E-4F5E-B395-71E4C4DD5BF8}"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993392" y="13076008"/>
            <a:ext cx="384721" cy="379591"/>
          </a:xfrm>
        </p:spPr>
        <p:txBody>
          <a:bodyPr/>
          <a:lstStyle/>
          <a:p>
            <a:fld id="{B2EBA5DB-D634-4A8B-BF8C-0DACAC4F17C5}" type="slidenum">
              <a:rPr lang="en-US" smtClean="0"/>
              <a:t>‹#›</a:t>
            </a:fld>
            <a:endParaRPr lang="en-US" dirty="0"/>
          </a:p>
        </p:txBody>
      </p:sp>
    </p:spTree>
    <p:extLst>
      <p:ext uri="{BB962C8B-B14F-4D97-AF65-F5344CB8AC3E}">
        <p14:creationId xmlns:p14="http://schemas.microsoft.com/office/powerpoint/2010/main" val="66517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dirty="0"/>
              <a:t>Click to edit Master title style</a:t>
            </a:r>
          </a:p>
        </p:txBody>
      </p:sp>
      <p:sp>
        <p:nvSpPr>
          <p:cNvPr id="4" name="Content Placeholder 3"/>
          <p:cNvSpPr>
            <a:spLocks noGrp="1"/>
          </p:cNvSpPr>
          <p:nvPr>
            <p:ph sz="half" idx="2"/>
          </p:nvPr>
        </p:nvSpPr>
        <p:spPr>
          <a:xfrm>
            <a:off x="1679577" y="3543299"/>
            <a:ext cx="12801600" cy="7772400"/>
          </a:xfrm>
        </p:spPr>
        <p:txBody>
          <a:bodyPr numCol="1"/>
          <a:lstStyle>
            <a:lvl1pPr>
              <a:lnSpc>
                <a:spcPct val="100000"/>
              </a:lnSpc>
              <a:spcBef>
                <a:spcPts val="0"/>
              </a:spcBef>
              <a:spcAft>
                <a:spcPts val="1800"/>
              </a:spcAft>
              <a:defRPr baseline="0">
                <a:solidFill>
                  <a:srgbClr val="294A80"/>
                </a:solidFill>
              </a:defRPr>
            </a:lvl1pPr>
            <a:lvl2pPr>
              <a:lnSpc>
                <a:spcPct val="100000"/>
              </a:lnSpc>
              <a:spcBef>
                <a:spcPts val="0"/>
              </a:spcBef>
              <a:spcAft>
                <a:spcPts val="1800"/>
              </a:spcAft>
              <a:defRPr baseline="0">
                <a:solidFill>
                  <a:srgbClr val="294A80"/>
                </a:solidFill>
              </a:defRPr>
            </a:lvl2pPr>
            <a:lvl3pPr>
              <a:lnSpc>
                <a:spcPct val="100000"/>
              </a:lnSpc>
              <a:spcBef>
                <a:spcPts val="0"/>
              </a:spcBef>
              <a:spcAft>
                <a:spcPts val="1800"/>
              </a:spcAft>
              <a:defRPr baseline="0">
                <a:solidFill>
                  <a:srgbClr val="294A80"/>
                </a:solidFill>
              </a:defRPr>
            </a:lvl3pPr>
            <a:lvl4pPr>
              <a:lnSpc>
                <a:spcPct val="100000"/>
              </a:lnSpc>
              <a:spcBef>
                <a:spcPts val="0"/>
              </a:spcBef>
              <a:spcAft>
                <a:spcPts val="1800"/>
              </a:spcAft>
              <a:defRPr baseline="0">
                <a:solidFill>
                  <a:srgbClr val="294A80"/>
                </a:solidFill>
              </a:defRPr>
            </a:lvl4pPr>
            <a:lvl5pPr>
              <a:lnSpc>
                <a:spcPct val="100000"/>
              </a:lnSpc>
              <a:spcBef>
                <a:spcPts val="0"/>
              </a:spcBef>
              <a:spcAft>
                <a:spcPts val="1800"/>
              </a:spcAft>
              <a:defRPr baseline="0">
                <a:solidFill>
                  <a:srgbClr val="294A8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14689394" y="3543300"/>
            <a:ext cx="8046720" cy="7772400"/>
          </a:xfrm>
        </p:spPr>
        <p:txBody>
          <a:bodyPr numCol="1"/>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7F43B74-F11E-4F5E-B395-71E4C4DD5BF8}"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993392" y="13076008"/>
            <a:ext cx="384721" cy="379591"/>
          </a:xfrm>
        </p:spPr>
        <p:txBody>
          <a:bodyPr/>
          <a:lstStyle/>
          <a:p>
            <a:fld id="{B2EBA5DB-D634-4A8B-BF8C-0DACAC4F17C5}" type="slidenum">
              <a:rPr lang="en-US" smtClean="0"/>
              <a:t>‹#›</a:t>
            </a:fld>
            <a:endParaRPr lang="en-US" dirty="0"/>
          </a:p>
        </p:txBody>
      </p:sp>
    </p:spTree>
    <p:extLst>
      <p:ext uri="{BB962C8B-B14F-4D97-AF65-F5344CB8AC3E}">
        <p14:creationId xmlns:p14="http://schemas.microsoft.com/office/powerpoint/2010/main" val="2190420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6673-BF4B-74A1-4852-98210D3598B6}"/>
              </a:ext>
            </a:extLst>
          </p:cNvPr>
          <p:cNvSpPr>
            <a:spLocks noGrp="1"/>
          </p:cNvSpPr>
          <p:nvPr>
            <p:ph type="ctrTitle"/>
          </p:nvPr>
        </p:nvSpPr>
        <p:spPr>
          <a:xfrm>
            <a:off x="3048000" y="2244726"/>
            <a:ext cx="18288000" cy="47752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C5803B0-2062-CCDA-FEAD-3E76A6E87EE0}"/>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277053D-4685-0FA3-79BB-ADB265D5004C}"/>
              </a:ext>
            </a:extLst>
          </p:cNvPr>
          <p:cNvSpPr>
            <a:spLocks noGrp="1"/>
          </p:cNvSpPr>
          <p:nvPr>
            <p:ph type="dt" sz="half" idx="10"/>
          </p:nvPr>
        </p:nvSpPr>
        <p:spPr/>
        <p:txBody>
          <a:bodyPr/>
          <a:lstStyle/>
          <a:p>
            <a:fld id="{DBBFF021-9C8E-F64E-944F-571B657A03AC}" type="datetimeFigureOut">
              <a:rPr lang="en-US" smtClean="0"/>
              <a:t>2/20/2025</a:t>
            </a:fld>
            <a:endParaRPr lang="en-US"/>
          </a:p>
        </p:txBody>
      </p:sp>
      <p:sp>
        <p:nvSpPr>
          <p:cNvPr id="5" name="Footer Placeholder 4">
            <a:extLst>
              <a:ext uri="{FF2B5EF4-FFF2-40B4-BE49-F238E27FC236}">
                <a16:creationId xmlns:a16="http://schemas.microsoft.com/office/drawing/2014/main" id="{0E275B2C-0745-C79E-2C7D-7B587C4389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CAE6F-BD91-8386-5184-DB0B7696BDAE}"/>
              </a:ext>
            </a:extLst>
          </p:cNvPr>
          <p:cNvSpPr>
            <a:spLocks noGrp="1"/>
          </p:cNvSpPr>
          <p:nvPr>
            <p:ph type="sldNum" sz="quarter" idx="12"/>
          </p:nvPr>
        </p:nvSpPr>
        <p:spPr>
          <a:xfrm>
            <a:off x="11993392" y="13076008"/>
            <a:ext cx="384721" cy="379591"/>
          </a:xfrm>
        </p:spPr>
        <p:txBody>
          <a:bodyPr/>
          <a:lstStyle/>
          <a:p>
            <a:fld id="{1EBA3D17-BB7E-2F4B-AC60-78C1095EF1EC}" type="slidenum">
              <a:rPr lang="en-US" smtClean="0"/>
              <a:t>‹#›</a:t>
            </a:fld>
            <a:endParaRPr lang="en-US"/>
          </a:p>
        </p:txBody>
      </p:sp>
    </p:spTree>
    <p:extLst>
      <p:ext uri="{BB962C8B-B14F-4D97-AF65-F5344CB8AC3E}">
        <p14:creationId xmlns:p14="http://schemas.microsoft.com/office/powerpoint/2010/main" val="382469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6982"/>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5"/>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lvl1pPr>
              <a:defRPr baseline="0">
                <a:solidFill>
                  <a:srgbClr val="A45C35"/>
                </a:solidFill>
              </a:defRPr>
            </a:lvl1pPr>
          </a:lstStyle>
          <a:p>
            <a:r>
              <a:rPr dirty="0"/>
              <a:t>Slide Title</a:t>
            </a:r>
          </a:p>
        </p:txBody>
      </p:sp>
      <p:sp>
        <p:nvSpPr>
          <p:cNvPr id="44" name="Body Level One…"/>
          <p:cNvSpPr txBox="1">
            <a:spLocks noGrp="1"/>
          </p:cNvSpPr>
          <p:nvPr>
            <p:ph type="body" idx="21" hasCustomPrompt="1"/>
          </p:nvPr>
        </p:nvSpPr>
        <p:spPr>
          <a:xfrm>
            <a:off x="1206500" y="2838450"/>
            <a:ext cx="21971000" cy="8229600"/>
          </a:xfrm>
          <a:prstGeom prst="rect">
            <a:avLst/>
          </a:prstGeom>
        </p:spPr>
        <p:txBody>
          <a:bodyPr numCol="1" spcCol="38100"/>
          <a:lstStyle>
            <a:lvl1pPr>
              <a:lnSpc>
                <a:spcPct val="100000"/>
              </a:lnSpc>
              <a:spcBef>
                <a:spcPts val="0"/>
              </a:spcBef>
              <a:spcAft>
                <a:spcPts val="1800"/>
              </a:spcAft>
              <a:defRPr baseline="0">
                <a:solidFill>
                  <a:srgbClr val="294A80"/>
                </a:solidFill>
              </a:defRPr>
            </a:lvl1pPr>
          </a:lstStyle>
          <a:p>
            <a:r>
              <a:rPr dirty="0"/>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1"/>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rPr dirty="0"/>
              <a:t>Slide bullet text</a:t>
            </a:r>
          </a:p>
          <a:p>
            <a:pPr lvl="1"/>
            <a:endParaRPr dirty="0"/>
          </a:p>
          <a:p>
            <a:pPr lvl="2"/>
            <a:endParaRPr dirty="0"/>
          </a:p>
          <a:p>
            <a:pPr lvl="3"/>
            <a:endParaRPr dirty="0"/>
          </a:p>
          <a:p>
            <a:pPr lvl="4"/>
            <a:endParaRPr dirty="0"/>
          </a:p>
        </p:txBody>
      </p:sp>
      <p:sp>
        <p:nvSpPr>
          <p:cNvPr id="3" name="Title Text"/>
          <p:cNvSpPr txBox="1">
            <a:spLocks noGrp="1"/>
          </p:cNvSpPr>
          <p:nvPr>
            <p:ph type="title"/>
          </p:nvPr>
        </p:nvSpPr>
        <p:spPr>
          <a:xfrm>
            <a:off x="1206500" y="2743200"/>
            <a:ext cx="21954067"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rPr dirty="0"/>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A45C35"/>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100000"/>
        </a:lnSpc>
        <a:spcBef>
          <a:spcPts val="0"/>
        </a:spcBef>
        <a:spcAft>
          <a:spcPts val="1800"/>
        </a:spcAft>
        <a:buClrTx/>
        <a:buSzPct val="123000"/>
        <a:buFontTx/>
        <a:buChar char="•"/>
        <a:tabLst/>
        <a:defRPr sz="4800" b="0" i="0" u="none" strike="noStrike" cap="none" spc="0" baseline="0">
          <a:solidFill>
            <a:srgbClr val="294A80"/>
          </a:solidFill>
          <a:uFillTx/>
          <a:latin typeface="+mj-lt"/>
          <a:ea typeface="+mj-ea"/>
          <a:cs typeface="+mj-cs"/>
          <a:sym typeface="Helvetica Neue"/>
        </a:defRPr>
      </a:lvl1pPr>
      <a:lvl2pPr marL="1219200" marR="0" indent="-609600" algn="l" defTabSz="2438337" rtl="0" latinLnBrk="0">
        <a:lnSpc>
          <a:spcPct val="100000"/>
        </a:lnSpc>
        <a:spcBef>
          <a:spcPts val="0"/>
        </a:spcBef>
        <a:spcAft>
          <a:spcPts val="1800"/>
        </a:spcAft>
        <a:buClrTx/>
        <a:buSzPct val="123000"/>
        <a:buFontTx/>
        <a:buChar char="•"/>
        <a:tabLst/>
        <a:defRPr sz="4800" b="0" i="0" u="none" strike="noStrike" cap="none" spc="0" baseline="0">
          <a:solidFill>
            <a:srgbClr val="294A80"/>
          </a:solidFill>
          <a:uFillTx/>
          <a:latin typeface="+mj-lt"/>
          <a:ea typeface="+mj-ea"/>
          <a:cs typeface="+mj-cs"/>
          <a:sym typeface="Helvetica Neue"/>
        </a:defRPr>
      </a:lvl2pPr>
      <a:lvl3pPr marL="1828800" marR="0" indent="-609600" algn="l" defTabSz="2438337" rtl="0" latinLnBrk="0">
        <a:lnSpc>
          <a:spcPct val="100000"/>
        </a:lnSpc>
        <a:spcBef>
          <a:spcPts val="0"/>
        </a:spcBef>
        <a:spcAft>
          <a:spcPts val="1800"/>
        </a:spcAft>
        <a:buClrTx/>
        <a:buSzPct val="123000"/>
        <a:buFontTx/>
        <a:buChar char="•"/>
        <a:tabLst/>
        <a:defRPr sz="4800" b="0" i="0" u="none" strike="noStrike" cap="none" spc="0" baseline="0">
          <a:solidFill>
            <a:srgbClr val="294A80"/>
          </a:solidFill>
          <a:uFillTx/>
          <a:latin typeface="+mj-lt"/>
          <a:ea typeface="+mj-ea"/>
          <a:cs typeface="+mj-cs"/>
          <a:sym typeface="Helvetica Neue"/>
        </a:defRPr>
      </a:lvl3pPr>
      <a:lvl4pPr marL="2438400" marR="0" indent="-609600" algn="l" defTabSz="2438337" rtl="0" latinLnBrk="0">
        <a:lnSpc>
          <a:spcPct val="100000"/>
        </a:lnSpc>
        <a:spcBef>
          <a:spcPts val="0"/>
        </a:spcBef>
        <a:spcAft>
          <a:spcPts val="1800"/>
        </a:spcAft>
        <a:buClrTx/>
        <a:buSzPct val="123000"/>
        <a:buFontTx/>
        <a:buChar char="•"/>
        <a:tabLst/>
        <a:defRPr sz="4800" b="0" i="0" u="none" strike="noStrike" cap="none" spc="0" baseline="0">
          <a:solidFill>
            <a:srgbClr val="294A80"/>
          </a:solidFill>
          <a:uFillTx/>
          <a:latin typeface="+mj-lt"/>
          <a:ea typeface="+mj-ea"/>
          <a:cs typeface="+mj-cs"/>
          <a:sym typeface="Helvetica Neue"/>
        </a:defRPr>
      </a:lvl4pPr>
      <a:lvl5pPr marL="3048000" marR="0" indent="-609600" algn="l" defTabSz="2438337" rtl="0" latinLnBrk="0">
        <a:lnSpc>
          <a:spcPct val="100000"/>
        </a:lnSpc>
        <a:spcBef>
          <a:spcPts val="0"/>
        </a:spcBef>
        <a:spcAft>
          <a:spcPts val="1800"/>
        </a:spcAft>
        <a:buClrTx/>
        <a:buSzPct val="123000"/>
        <a:buFontTx/>
        <a:buChar char="•"/>
        <a:tabLst/>
        <a:defRPr sz="4800" b="0" i="0" u="none" strike="noStrike" cap="none" spc="0" baseline="0">
          <a:solidFill>
            <a:srgbClr val="294A8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5" Type="http://schemas.openxmlformats.org/officeDocument/2006/relationships/image" Target="../media/image4.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jpe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4.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31.jpg"/><Relationship Id="rId5" Type="http://schemas.openxmlformats.org/officeDocument/2006/relationships/image" Target="../media/image4.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4.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footer.png" descr="footer.png"/>
          <p:cNvPicPr>
            <a:picLocks noChangeAspect="1"/>
          </p:cNvPicPr>
          <p:nvPr/>
        </p:nvPicPr>
        <p:blipFill>
          <a:blip r:embed="rId2"/>
          <a:srcRect b="47855"/>
          <a:stretch>
            <a:fillRect/>
          </a:stretch>
        </p:blipFill>
        <p:spPr>
          <a:xfrm>
            <a:off x="-2" y="10609408"/>
            <a:ext cx="24384003" cy="3116897"/>
          </a:xfrm>
          <a:prstGeom prst="rect">
            <a:avLst/>
          </a:prstGeom>
          <a:ln w="12700">
            <a:miter lim="400000"/>
          </a:ln>
        </p:spPr>
      </p:pic>
      <p:pic>
        <p:nvPicPr>
          <p:cNvPr id="152" name="CDNLA-show-vegas-Paris-2025-logo2.png" descr="CDNLA-show-vegas-Paris-2025-logo2.png"/>
          <p:cNvPicPr>
            <a:picLocks noChangeAspect="1"/>
          </p:cNvPicPr>
          <p:nvPr/>
        </p:nvPicPr>
        <p:blipFill>
          <a:blip r:embed="rId3"/>
          <a:srcRect t="8516" b="8516"/>
          <a:stretch>
            <a:fillRect/>
          </a:stretch>
        </p:blipFill>
        <p:spPr>
          <a:xfrm>
            <a:off x="1775078" y="4335605"/>
            <a:ext cx="20833844" cy="345704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4923-3A07-B26F-66F3-2240D677FFC4}"/>
            </a:ext>
          </a:extLst>
        </p:cNvPr>
        <p:cNvGrpSpPr/>
        <p:nvPr/>
      </p:nvGrpSpPr>
      <p:grpSpPr>
        <a:xfrm>
          <a:off x="0" y="0"/>
          <a:ext cx="0" cy="0"/>
          <a:chOff x="0" y="0"/>
          <a:chExt cx="0" cy="0"/>
        </a:xfrm>
      </p:grpSpPr>
      <p:sp>
        <p:nvSpPr>
          <p:cNvPr id="171" name="TextBox 2">
            <a:extLst>
              <a:ext uri="{FF2B5EF4-FFF2-40B4-BE49-F238E27FC236}">
                <a16:creationId xmlns:a16="http://schemas.microsoft.com/office/drawing/2014/main" id="{7CF1787C-91C5-5BB3-22F6-D8625B5E5E81}"/>
              </a:ext>
            </a:extLst>
          </p:cNvPr>
          <p:cNvSpPr txBox="1"/>
          <p:nvPr/>
        </p:nvSpPr>
        <p:spPr>
          <a:xfrm>
            <a:off x="1641554" y="2778015"/>
            <a:ext cx="21100890" cy="81472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2">
            <a:spAutoFit/>
          </a:bodyPr>
          <a:lstStyle/>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Choose your insurance partners carefully!</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Be an open book &amp; utilize all resources  </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Build direct relationships where possible</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A culture of safety is measurable &amp; imperative</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endParaRPr lang="en-US" sz="5000" dirty="0"/>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The cheapest claim is the one prevented </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Cameras at a minimum  </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Technology tools to help managers </a:t>
            </a:r>
          </a:p>
          <a:p>
            <a:pPr marL="685800" indent="-6858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5000" dirty="0"/>
              <a:t>Share risk prudently </a:t>
            </a:r>
          </a:p>
        </p:txBody>
      </p:sp>
      <p:pic>
        <p:nvPicPr>
          <p:cNvPr id="172" name="footer.png" descr="footer.png">
            <a:extLst>
              <a:ext uri="{FF2B5EF4-FFF2-40B4-BE49-F238E27FC236}">
                <a16:creationId xmlns:a16="http://schemas.microsoft.com/office/drawing/2014/main" id="{79D1C6D2-EC51-DA78-BA4C-DCB028EA0A05}"/>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E562F5B2-0BCD-460C-80B6-8428B39D4A38}"/>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DAD68939-1ACE-FAB7-28EF-406569922619}"/>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400706DD-C26A-40E6-8877-C7C95F721299}"/>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40521CC7-A9E0-49A9-BDD8-C8A3C02951BC}"/>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5232611A-C5CA-4AD0-9E21-08BB68308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2" name="TextBox 1">
            <a:extLst>
              <a:ext uri="{FF2B5EF4-FFF2-40B4-BE49-F238E27FC236}">
                <a16:creationId xmlns:a16="http://schemas.microsoft.com/office/drawing/2014/main" id="{CF338988-BD46-99B1-5D0E-374D16651B3C}"/>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WHAT CAN WE DO TO FIGHT BACK?</a:t>
            </a:r>
          </a:p>
        </p:txBody>
      </p:sp>
      <p:cxnSp>
        <p:nvCxnSpPr>
          <p:cNvPr id="3" name="Straight Connector 2">
            <a:extLst>
              <a:ext uri="{FF2B5EF4-FFF2-40B4-BE49-F238E27FC236}">
                <a16:creationId xmlns:a16="http://schemas.microsoft.com/office/drawing/2014/main" id="{C6A000E1-8264-C327-6928-D49A77340CD4}"/>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0913715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DEB5-F858-FDE1-CF48-2C11B158780C}"/>
            </a:ext>
          </a:extLst>
        </p:cNvPr>
        <p:cNvGrpSpPr/>
        <p:nvPr/>
      </p:nvGrpSpPr>
      <p:grpSpPr>
        <a:xfrm>
          <a:off x="0" y="0"/>
          <a:ext cx="0" cy="0"/>
          <a:chOff x="0" y="0"/>
          <a:chExt cx="0" cy="0"/>
        </a:xfrm>
      </p:grpSpPr>
      <p:sp>
        <p:nvSpPr>
          <p:cNvPr id="171" name="TextBox 2">
            <a:extLst>
              <a:ext uri="{FF2B5EF4-FFF2-40B4-BE49-F238E27FC236}">
                <a16:creationId xmlns:a16="http://schemas.microsoft.com/office/drawing/2014/main" id="{A21503C8-C02C-90C7-9B78-8A0E3B761FBE}"/>
              </a:ext>
            </a:extLst>
          </p:cNvPr>
          <p:cNvSpPr txBox="1"/>
          <p:nvPr/>
        </p:nvSpPr>
        <p:spPr>
          <a:xfrm>
            <a:off x="1814530" y="2717851"/>
            <a:ext cx="20100078" cy="7169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Cameras/Video Advantages &amp; Limitations </a:t>
            </a:r>
          </a:p>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Telematics/Fleet Management Systems</a:t>
            </a:r>
          </a:p>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Evolution of Driver Scoring and/or Incentives  </a:t>
            </a:r>
          </a:p>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Data Analytics &amp; Predictive Insights </a:t>
            </a:r>
          </a:p>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Electric &amp; Autonomous Vehicles </a:t>
            </a:r>
          </a:p>
          <a:p>
            <a:pPr marL="857250" indent="-85725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6000" dirty="0"/>
              <a:t>AI Everything </a:t>
            </a:r>
          </a:p>
        </p:txBody>
      </p:sp>
      <p:pic>
        <p:nvPicPr>
          <p:cNvPr id="172" name="footer.png" descr="footer.png">
            <a:extLst>
              <a:ext uri="{FF2B5EF4-FFF2-40B4-BE49-F238E27FC236}">
                <a16:creationId xmlns:a16="http://schemas.microsoft.com/office/drawing/2014/main" id="{A0BE213E-6067-41CA-CA68-C224F16BFED6}"/>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9F2C71FA-D12E-B8F1-9FD0-474C64623AA5}"/>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3FC1E4FC-91A2-2047-2DFD-69433082A8AA}"/>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E138CFC5-4615-411E-B44E-F3988701D62F}"/>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852C60F5-DCDA-4AFD-B309-3A7821C9AF94}"/>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16DCA6F4-613A-4671-93FA-EEB6563CCD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2" name="TextBox 1">
            <a:extLst>
              <a:ext uri="{FF2B5EF4-FFF2-40B4-BE49-F238E27FC236}">
                <a16:creationId xmlns:a16="http://schemas.microsoft.com/office/drawing/2014/main" id="{2E891B0A-5F7D-305A-5231-51E3C53846EF}"/>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EMBRACE TECHNOLOGY &amp; DEVELOP A PLAN</a:t>
            </a:r>
          </a:p>
        </p:txBody>
      </p:sp>
      <p:cxnSp>
        <p:nvCxnSpPr>
          <p:cNvPr id="3" name="Straight Connector 2">
            <a:extLst>
              <a:ext uri="{FF2B5EF4-FFF2-40B4-BE49-F238E27FC236}">
                <a16:creationId xmlns:a16="http://schemas.microsoft.com/office/drawing/2014/main" id="{7242EA7B-75A1-21DE-E853-1D65E5EA233D}"/>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951816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C752-78E4-641B-4FAD-795009A2E595}"/>
            </a:ext>
          </a:extLst>
        </p:cNvPr>
        <p:cNvGrpSpPr/>
        <p:nvPr/>
      </p:nvGrpSpPr>
      <p:grpSpPr>
        <a:xfrm>
          <a:off x="0" y="0"/>
          <a:ext cx="0" cy="0"/>
          <a:chOff x="0" y="0"/>
          <a:chExt cx="0" cy="0"/>
        </a:xfrm>
      </p:grpSpPr>
      <p:sp>
        <p:nvSpPr>
          <p:cNvPr id="171" name="TextBox 2">
            <a:extLst>
              <a:ext uri="{FF2B5EF4-FFF2-40B4-BE49-F238E27FC236}">
                <a16:creationId xmlns:a16="http://schemas.microsoft.com/office/drawing/2014/main" id="{5FF37715-E3B9-13FB-FC20-5D47B0C2EA85}"/>
              </a:ext>
            </a:extLst>
          </p:cNvPr>
          <p:cNvSpPr txBox="1"/>
          <p:nvPr/>
        </p:nvSpPr>
        <p:spPr>
          <a:xfrm>
            <a:off x="1814530" y="2683209"/>
            <a:ext cx="20100078" cy="7171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857250" indent="-857250" algn="l" defTabSz="914400">
              <a:spcAft>
                <a:spcPts val="2400"/>
              </a:spcAft>
              <a:buClr>
                <a:schemeClr val="accent5">
                  <a:lumMod val="50000"/>
                </a:schemeClr>
              </a:buClr>
              <a:buSzPct val="100000"/>
              <a:buFont typeface="Wingdings" panose="05000000000000000000" pitchFamily="2" charset="2"/>
              <a:buChar char="§"/>
              <a:defRPr sz="5000">
                <a:solidFill>
                  <a:srgbClr val="173D6D"/>
                </a:solidFill>
              </a:defRPr>
            </a:pPr>
            <a:r>
              <a:rPr lang="en-US" sz="6000" dirty="0"/>
              <a:t>Have open and honest conversations with your insurance broker to understand what to expect for your next renewal</a:t>
            </a:r>
          </a:p>
          <a:p>
            <a:pPr marL="857250" indent="-857250" algn="l" defTabSz="914400">
              <a:spcAft>
                <a:spcPts val="2400"/>
              </a:spcAft>
              <a:buClr>
                <a:schemeClr val="accent5">
                  <a:lumMod val="50000"/>
                </a:schemeClr>
              </a:buClr>
              <a:buSzPct val="100000"/>
              <a:buFont typeface="Wingdings" panose="05000000000000000000" pitchFamily="2" charset="2"/>
              <a:buChar char="§"/>
              <a:defRPr sz="5000">
                <a:solidFill>
                  <a:srgbClr val="173D6D"/>
                </a:solidFill>
              </a:defRPr>
            </a:pPr>
            <a:r>
              <a:rPr lang="en-US" sz="6000" dirty="0"/>
              <a:t>Set aside expected insurance increases in your annual budget</a:t>
            </a:r>
          </a:p>
          <a:p>
            <a:pPr marL="857250" indent="-857250" algn="l" defTabSz="914400">
              <a:spcAft>
                <a:spcPts val="2400"/>
              </a:spcAft>
              <a:buClr>
                <a:schemeClr val="accent5">
                  <a:lumMod val="50000"/>
                </a:schemeClr>
              </a:buClr>
              <a:buSzPct val="100000"/>
              <a:buFont typeface="Wingdings" panose="05000000000000000000" pitchFamily="2" charset="2"/>
              <a:buChar char="§"/>
              <a:defRPr sz="5000">
                <a:solidFill>
                  <a:srgbClr val="173D6D"/>
                </a:solidFill>
              </a:defRPr>
            </a:pPr>
            <a:r>
              <a:rPr lang="en-US" sz="6000" dirty="0"/>
              <a:t>Create ways to communicate insurance increases to your customers</a:t>
            </a:r>
          </a:p>
        </p:txBody>
      </p:sp>
      <p:pic>
        <p:nvPicPr>
          <p:cNvPr id="172" name="footer.png" descr="footer.png">
            <a:extLst>
              <a:ext uri="{FF2B5EF4-FFF2-40B4-BE49-F238E27FC236}">
                <a16:creationId xmlns:a16="http://schemas.microsoft.com/office/drawing/2014/main" id="{7E6CE162-C2EF-A1ED-569E-EC258ABE86C9}"/>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1F79C4EE-06B3-DE10-4AA7-EB633967BC60}"/>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9760918C-3D76-7334-241E-E142C728221D}"/>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5226E919-D50C-4C9F-B586-B02E3D49D188}"/>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9BD8829E-9F6A-4C6E-B46A-853CE2D57604}"/>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17FF38B9-599D-4B47-8817-7034AE191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2" name="TextBox 1">
            <a:extLst>
              <a:ext uri="{FF2B5EF4-FFF2-40B4-BE49-F238E27FC236}">
                <a16:creationId xmlns:a16="http://schemas.microsoft.com/office/drawing/2014/main" id="{521E2B57-BA3E-5BCF-F953-AEF51F740B52}"/>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PLAN FOR YOUR NEXT RENEWAL TODAY</a:t>
            </a:r>
          </a:p>
        </p:txBody>
      </p:sp>
      <p:cxnSp>
        <p:nvCxnSpPr>
          <p:cNvPr id="3" name="Straight Connector 2">
            <a:extLst>
              <a:ext uri="{FF2B5EF4-FFF2-40B4-BE49-F238E27FC236}">
                <a16:creationId xmlns:a16="http://schemas.microsoft.com/office/drawing/2014/main" id="{B63E8445-8147-CE1F-F84A-B70C683D2444}"/>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479186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3D307-C549-5ABB-FAC2-6A3A152137BE}"/>
            </a:ext>
          </a:extLst>
        </p:cNvPr>
        <p:cNvGrpSpPr/>
        <p:nvPr/>
      </p:nvGrpSpPr>
      <p:grpSpPr>
        <a:xfrm>
          <a:off x="0" y="0"/>
          <a:ext cx="0" cy="0"/>
          <a:chOff x="0" y="0"/>
          <a:chExt cx="0" cy="0"/>
        </a:xfrm>
      </p:grpSpPr>
      <p:pic>
        <p:nvPicPr>
          <p:cNvPr id="154" name="footer.png" descr="footer.png">
            <a:extLst>
              <a:ext uri="{FF2B5EF4-FFF2-40B4-BE49-F238E27FC236}">
                <a16:creationId xmlns:a16="http://schemas.microsoft.com/office/drawing/2014/main" id="{7D41358A-397D-817C-B715-D4531371A5A9}"/>
              </a:ext>
            </a:extLst>
          </p:cNvPr>
          <p:cNvPicPr>
            <a:picLocks noChangeAspect="1"/>
          </p:cNvPicPr>
          <p:nvPr/>
        </p:nvPicPr>
        <p:blipFill>
          <a:blip r:embed="rId2"/>
          <a:srcRect t="3559" b="58691"/>
          <a:stretch>
            <a:fillRect/>
          </a:stretch>
        </p:blipFill>
        <p:spPr>
          <a:xfrm>
            <a:off x="-3" y="11459546"/>
            <a:ext cx="24384003" cy="2256454"/>
          </a:xfrm>
          <a:prstGeom prst="rect">
            <a:avLst/>
          </a:prstGeom>
          <a:ln w="12700">
            <a:miter lim="400000"/>
          </a:ln>
        </p:spPr>
      </p:pic>
      <p:sp>
        <p:nvSpPr>
          <p:cNvPr id="155" name="TextBox 1">
            <a:extLst>
              <a:ext uri="{FF2B5EF4-FFF2-40B4-BE49-F238E27FC236}">
                <a16:creationId xmlns:a16="http://schemas.microsoft.com/office/drawing/2014/main" id="{67D9705B-0A51-2367-8835-F8A7C69EA6FA}"/>
              </a:ext>
            </a:extLst>
          </p:cNvPr>
          <p:cNvSpPr txBox="1"/>
          <p:nvPr/>
        </p:nvSpPr>
        <p:spPr>
          <a:xfrm>
            <a:off x="2769150" y="2572893"/>
            <a:ext cx="18845694" cy="3170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914400">
              <a:defRPr sz="10000" b="1">
                <a:solidFill>
                  <a:srgbClr val="A45C35"/>
                </a:solidFill>
              </a:defRPr>
            </a:pPr>
            <a:r>
              <a:rPr lang="en-US" dirty="0">
                <a:solidFill>
                  <a:schemeClr val="accent5">
                    <a:lumMod val="50000"/>
                  </a:schemeClr>
                </a:solidFill>
                <a:effectLst>
                  <a:outerShdw blurRad="38100" dist="38100" dir="2700000" algn="tl">
                    <a:srgbClr val="000000">
                      <a:alpha val="43137"/>
                    </a:srgbClr>
                  </a:outerShdw>
                </a:effectLst>
              </a:rPr>
              <a:t>Managing the Evolving 			Insurance Landscape</a:t>
            </a:r>
            <a:endParaRPr dirty="0">
              <a:solidFill>
                <a:schemeClr val="accent5">
                  <a:lumMod val="50000"/>
                </a:schemeClr>
              </a:solidFill>
              <a:effectLst>
                <a:outerShdw blurRad="38100" dist="38100" dir="2700000" algn="tl">
                  <a:srgbClr val="000000">
                    <a:alpha val="43137"/>
                  </a:srgbClr>
                </a:outerShdw>
              </a:effectLst>
            </a:endParaRPr>
          </a:p>
        </p:txBody>
      </p:sp>
      <p:sp>
        <p:nvSpPr>
          <p:cNvPr id="156" name="TextBox 2">
            <a:extLst>
              <a:ext uri="{FF2B5EF4-FFF2-40B4-BE49-F238E27FC236}">
                <a16:creationId xmlns:a16="http://schemas.microsoft.com/office/drawing/2014/main" id="{654CEF4C-F252-9B58-39E0-0AF80B146422}"/>
              </a:ext>
            </a:extLst>
          </p:cNvPr>
          <p:cNvSpPr txBox="1"/>
          <p:nvPr/>
        </p:nvSpPr>
        <p:spPr>
          <a:xfrm>
            <a:off x="15040648" y="7807570"/>
            <a:ext cx="7126520"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Matt Daus</a:t>
            </a:r>
          </a:p>
          <a:p>
            <a:pPr defTabSz="914400">
              <a:defRPr sz="6000" b="1" i="1">
                <a:solidFill>
                  <a:srgbClr val="294A80"/>
                </a:solidFill>
              </a:defRPr>
            </a:pPr>
            <a:r>
              <a:rPr lang="en-US" sz="4000" dirty="0" err="1"/>
              <a:t>Windels</a:t>
            </a:r>
            <a:r>
              <a:rPr lang="en-US" sz="4000" dirty="0"/>
              <a:t> Marx</a:t>
            </a:r>
          </a:p>
        </p:txBody>
      </p:sp>
      <p:sp>
        <p:nvSpPr>
          <p:cNvPr id="157" name="Platinum Sponsors">
            <a:extLst>
              <a:ext uri="{FF2B5EF4-FFF2-40B4-BE49-F238E27FC236}">
                <a16:creationId xmlns:a16="http://schemas.microsoft.com/office/drawing/2014/main" id="{E8E9D9E8-0298-CED7-2ACE-B829A9655761}"/>
              </a:ext>
            </a:extLst>
          </p:cNvPr>
          <p:cNvSpPr txBox="1"/>
          <p:nvPr/>
        </p:nvSpPr>
        <p:spPr>
          <a:xfrm>
            <a:off x="14908215" y="15110560"/>
            <a:ext cx="4753160"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FAFFFF"/>
                </a:solidFill>
                <a:latin typeface="Lato-Black"/>
                <a:ea typeface="Lato-Black"/>
                <a:cs typeface="Lato-Black"/>
                <a:sym typeface="Lato-Black"/>
              </a:defRPr>
            </a:lvl1pPr>
          </a:lstStyle>
          <a:p>
            <a:r>
              <a:t>Coffee Sponsor</a:t>
            </a:r>
          </a:p>
        </p:txBody>
      </p:sp>
      <p:pic>
        <p:nvPicPr>
          <p:cNvPr id="158" name="Buffalo-Limo-Logo-17-logo-tag-white.ai" descr="Buffalo-Limo-Logo-17-logo-tag-white.ai">
            <a:extLst>
              <a:ext uri="{FF2B5EF4-FFF2-40B4-BE49-F238E27FC236}">
                <a16:creationId xmlns:a16="http://schemas.microsoft.com/office/drawing/2014/main" id="{A603EBEF-4DDF-E662-74BF-D683DCD695F9}"/>
              </a:ext>
            </a:extLst>
          </p:cNvPr>
          <p:cNvPicPr>
            <a:picLocks noChangeAspect="1"/>
          </p:cNvPicPr>
          <p:nvPr/>
        </p:nvPicPr>
        <p:blipFill>
          <a:blip r:embed="rId3"/>
          <a:srcRect/>
          <a:stretch>
            <a:fillRect/>
          </a:stretch>
        </p:blipFill>
        <p:spPr>
          <a:xfrm>
            <a:off x="18896329" y="14523984"/>
            <a:ext cx="1909822" cy="1548960"/>
          </a:xfrm>
          <a:prstGeom prst="rect">
            <a:avLst/>
          </a:prstGeom>
          <a:ln w="12700">
            <a:miter lim="400000"/>
          </a:ln>
        </p:spPr>
      </p:pic>
      <p:pic>
        <p:nvPicPr>
          <p:cNvPr id="159" name="CDNLA-show-vegas-Paris-2025-logo2.png" descr="CDNLA-show-vegas-Paris-2025-logo2.png">
            <a:extLst>
              <a:ext uri="{FF2B5EF4-FFF2-40B4-BE49-F238E27FC236}">
                <a16:creationId xmlns:a16="http://schemas.microsoft.com/office/drawing/2014/main" id="{76E88EFA-6D78-239D-DEED-F3E1D49D91F7}"/>
              </a:ext>
            </a:extLst>
          </p:cNvPr>
          <p:cNvPicPr>
            <a:picLocks noChangeAspect="1"/>
          </p:cNvPicPr>
          <p:nvPr/>
        </p:nvPicPr>
        <p:blipFill>
          <a:blip r:embed="rId4"/>
          <a:srcRect t="8516" b="8516"/>
          <a:stretch>
            <a:fillRect/>
          </a:stretch>
        </p:blipFill>
        <p:spPr>
          <a:xfrm>
            <a:off x="1403260" y="11374870"/>
            <a:ext cx="8199807" cy="1360628"/>
          </a:xfrm>
          <a:prstGeom prst="rect">
            <a:avLst/>
          </a:prstGeom>
          <a:ln w="12700">
            <a:miter lim="400000"/>
          </a:ln>
        </p:spPr>
      </p:pic>
      <p:pic>
        <p:nvPicPr>
          <p:cNvPr id="160" name="CDNLA-show-vegas-Paris-2025-logo2.png" descr="CDNLA-show-vegas-Paris-2025-logo2.png">
            <a:extLst>
              <a:ext uri="{FF2B5EF4-FFF2-40B4-BE49-F238E27FC236}">
                <a16:creationId xmlns:a16="http://schemas.microsoft.com/office/drawing/2014/main" id="{66C2405E-DF91-81B3-8BC6-F2694F8541C2}"/>
              </a:ext>
            </a:extLst>
          </p:cNvPr>
          <p:cNvPicPr>
            <a:picLocks noChangeAspect="1"/>
          </p:cNvPicPr>
          <p:nvPr/>
        </p:nvPicPr>
        <p:blipFill>
          <a:blip r:embed="rId4"/>
          <a:srcRect t="8516" b="8516"/>
          <a:stretch>
            <a:fillRect/>
          </a:stretch>
        </p:blipFill>
        <p:spPr>
          <a:xfrm>
            <a:off x="7494331" y="14760721"/>
            <a:ext cx="6481762" cy="1075546"/>
          </a:xfrm>
          <a:prstGeom prst="rect">
            <a:avLst/>
          </a:prstGeom>
          <a:ln w="12700">
            <a:miter lim="400000"/>
          </a:ln>
        </p:spPr>
      </p:pic>
      <p:sp>
        <p:nvSpPr>
          <p:cNvPr id="161" name="Rounded Rectangle">
            <a:extLst>
              <a:ext uri="{FF2B5EF4-FFF2-40B4-BE49-F238E27FC236}">
                <a16:creationId xmlns:a16="http://schemas.microsoft.com/office/drawing/2014/main" id="{28F7CD88-688E-1A1B-DBDF-8A1DED192419}"/>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grpSp>
        <p:nvGrpSpPr>
          <p:cNvPr id="12" name="Group 11">
            <a:extLst>
              <a:ext uri="{FF2B5EF4-FFF2-40B4-BE49-F238E27FC236}">
                <a16:creationId xmlns:a16="http://schemas.microsoft.com/office/drawing/2014/main" id="{7273908F-986E-A739-2465-F67B24345205}"/>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803510B2-074E-1A9A-E477-4CF75B79EFF2}"/>
                </a:ext>
              </a:extLst>
            </p:cNvPr>
            <p:cNvSpPr txBox="1"/>
            <p:nvPr/>
          </p:nvSpPr>
          <p:spPr>
            <a:xfrm>
              <a:off x="19191009" y="11904632"/>
              <a:ext cx="2030300" cy="810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A8E2AA81-FBC1-4E1E-0FBB-4E79C72D23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cxnSp>
        <p:nvCxnSpPr>
          <p:cNvPr id="7" name="Straight Connector 6">
            <a:extLst>
              <a:ext uri="{FF2B5EF4-FFF2-40B4-BE49-F238E27FC236}">
                <a16:creationId xmlns:a16="http://schemas.microsoft.com/office/drawing/2014/main" id="{0D05AA15-E861-19B9-5440-3ECBD8689DAA}"/>
              </a:ext>
            </a:extLst>
          </p:cNvPr>
          <p:cNvCxnSpPr>
            <a:cxnSpLocks/>
          </p:cNvCxnSpPr>
          <p:nvPr/>
        </p:nvCxnSpPr>
        <p:spPr>
          <a:xfrm>
            <a:off x="6039807" y="5930001"/>
            <a:ext cx="18001682"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2380638E-7A91-7D2B-5C97-A001C32A3806}"/>
              </a:ext>
            </a:extLst>
          </p:cNvPr>
          <p:cNvPicPr>
            <a:picLocks noChangeAspect="1"/>
          </p:cNvPicPr>
          <p:nvPr/>
        </p:nvPicPr>
        <p:blipFill>
          <a:blip r:embed="rId6"/>
          <a:stretch>
            <a:fillRect/>
          </a:stretch>
        </p:blipFill>
        <p:spPr>
          <a:xfrm>
            <a:off x="11858727" y="6749981"/>
            <a:ext cx="3895682" cy="3889585"/>
          </a:xfrm>
          <a:prstGeom prst="rect">
            <a:avLst/>
          </a:prstGeom>
        </p:spPr>
      </p:pic>
    </p:spTree>
    <p:extLst>
      <p:ext uri="{BB962C8B-B14F-4D97-AF65-F5344CB8AC3E}">
        <p14:creationId xmlns:p14="http://schemas.microsoft.com/office/powerpoint/2010/main" val="52924800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12" name="TextBox 1"/>
          <p:cNvSpPr txBox="1">
            <a:spLocks noGrp="1"/>
          </p:cNvSpPr>
          <p:nvPr>
            <p:ph type="title"/>
          </p:nvPr>
        </p:nvSpPr>
        <p:spPr>
          <a:xfrm>
            <a:off x="1403260" y="1003378"/>
            <a:ext cx="20448839" cy="1246882"/>
          </a:xfrm>
        </p:spPr>
        <p:txBody>
          <a:bodyPr>
            <a:normAutofit/>
          </a:bodyPr>
          <a:lstStyle>
            <a:lvl1pPr algn="l" defTabSz="914400">
              <a:defRPr sz="7500" b="1">
                <a:solidFill>
                  <a:srgbClr val="A45C35"/>
                </a:solidFill>
              </a:defRPr>
            </a:lvl1pPr>
          </a:lstStyle>
          <a:p>
            <a:r>
              <a:rPr lang="en-US" sz="8000" dirty="0">
                <a:solidFill>
                  <a:schemeClr val="accent5">
                    <a:lumMod val="50000"/>
                  </a:schemeClr>
                </a:solidFill>
                <a:effectLst>
                  <a:outerShdw blurRad="38100" dist="38100" dir="2700000" algn="tl">
                    <a:srgbClr val="000000">
                      <a:alpha val="43137"/>
                    </a:srgbClr>
                  </a:outerShdw>
                </a:effectLst>
              </a:rPr>
              <a:t>Matthew W. Daus, Esq.</a:t>
            </a:r>
          </a:p>
        </p:txBody>
      </p:sp>
      <p:sp>
        <p:nvSpPr>
          <p:cNvPr id="13" name="TextBox 2"/>
          <p:cNvSpPr txBox="1">
            <a:spLocks noGrp="1"/>
          </p:cNvSpPr>
          <p:nvPr>
            <p:ph sz="half" idx="2"/>
          </p:nvPr>
        </p:nvSpPr>
        <p:spPr>
          <a:xfrm>
            <a:off x="694871" y="2585167"/>
            <a:ext cx="13759282" cy="8837194"/>
          </a:xfrm>
        </p:spPr>
        <p:txBody>
          <a:bodyPr>
            <a:noAutofit/>
          </a:bodyPr>
          <a:lstStyle/>
          <a:p>
            <a:pPr>
              <a:spcAft>
                <a:spcPts val="2400"/>
              </a:spcAft>
            </a:pPr>
            <a:r>
              <a:rPr lang="en-US" sz="4200" i="1" dirty="0">
                <a:latin typeface="+mn-lt"/>
              </a:rPr>
              <a:t>Former Commissioner/Chair/CEO &amp; General Counsel</a:t>
            </a:r>
            <a:r>
              <a:rPr lang="en-US" sz="4200" dirty="0">
                <a:latin typeface="+mn-lt"/>
              </a:rPr>
              <a:t>, </a:t>
            </a:r>
            <a:r>
              <a:rPr lang="en-US" sz="4200" b="1" dirty="0">
                <a:latin typeface="+mn-lt"/>
              </a:rPr>
              <a:t>New York City Taxi &amp; Limousine Commission </a:t>
            </a:r>
          </a:p>
          <a:p>
            <a:pPr>
              <a:spcAft>
                <a:spcPts val="2400"/>
              </a:spcAft>
            </a:pPr>
            <a:r>
              <a:rPr lang="en-US" sz="4200" i="1" dirty="0">
                <a:latin typeface="+mn-lt"/>
              </a:rPr>
              <a:t>President</a:t>
            </a:r>
            <a:r>
              <a:rPr lang="en-US" sz="4200" dirty="0">
                <a:latin typeface="+mn-lt"/>
              </a:rPr>
              <a:t>, </a:t>
            </a:r>
            <a:r>
              <a:rPr lang="en-US" sz="4200" b="1" dirty="0">
                <a:latin typeface="+mn-lt"/>
              </a:rPr>
              <a:t>International Association of Transportation Regulators </a:t>
            </a:r>
            <a:r>
              <a:rPr lang="en-US" sz="4200" dirty="0">
                <a:latin typeface="+mn-lt"/>
              </a:rPr>
              <a:t>(since 2009) </a:t>
            </a:r>
            <a:r>
              <a:rPr lang="en-US" sz="4200" dirty="0" err="1">
                <a:latin typeface="+mn-lt"/>
              </a:rPr>
              <a:t>iatr.global</a:t>
            </a:r>
            <a:endParaRPr lang="en-US" sz="4200" dirty="0">
              <a:latin typeface="+mn-lt"/>
            </a:endParaRPr>
          </a:p>
          <a:p>
            <a:pPr>
              <a:spcAft>
                <a:spcPts val="2400"/>
              </a:spcAft>
            </a:pPr>
            <a:r>
              <a:rPr lang="en-US" sz="4200" i="1" dirty="0">
                <a:latin typeface="+mn-lt"/>
              </a:rPr>
              <a:t>Transportation Technology Chair</a:t>
            </a:r>
            <a:r>
              <a:rPr lang="en-US" sz="4200" dirty="0">
                <a:latin typeface="+mn-lt"/>
              </a:rPr>
              <a:t>, </a:t>
            </a:r>
            <a:r>
              <a:rPr lang="en-US" sz="4200" b="1" dirty="0">
                <a:latin typeface="+mn-lt"/>
              </a:rPr>
              <a:t>University Transportation Research Center, City University of New York at The City College of NY</a:t>
            </a:r>
            <a:r>
              <a:rPr lang="en-US" sz="4200" dirty="0">
                <a:latin typeface="+mn-lt"/>
              </a:rPr>
              <a:t> utrc2.org</a:t>
            </a:r>
          </a:p>
          <a:p>
            <a:pPr>
              <a:spcAft>
                <a:spcPts val="2400"/>
              </a:spcAft>
            </a:pPr>
            <a:r>
              <a:rPr lang="en-US" sz="4200" i="1" dirty="0">
                <a:latin typeface="+mn-lt"/>
              </a:rPr>
              <a:t>Partner, Chair &amp; Founder of Transportation Practice Group, </a:t>
            </a:r>
            <a:r>
              <a:rPr lang="de-DE" sz="4200" b="1" dirty="0">
                <a:latin typeface="+mn-lt"/>
              </a:rPr>
              <a:t>Windels Marx Lane &amp; Mittendorf, LLP </a:t>
            </a:r>
            <a:r>
              <a:rPr lang="de-DE" sz="4200" dirty="0">
                <a:latin typeface="+mn-lt"/>
              </a:rPr>
              <a:t>windelsmarx.com</a:t>
            </a:r>
          </a:p>
          <a:p>
            <a:pPr>
              <a:spcAft>
                <a:spcPts val="2400"/>
              </a:spcAft>
            </a:pPr>
            <a:r>
              <a:rPr lang="en-US" sz="4200" dirty="0">
                <a:latin typeface="+mn-lt"/>
              </a:rPr>
              <a:t>Contact: mdaus@windelsmarx.com or </a:t>
            </a:r>
            <a:r>
              <a:rPr lang="en-US" altLang="en-US" sz="4200" dirty="0">
                <a:latin typeface="+mn-lt"/>
              </a:rPr>
              <a:t>646.261.1590</a:t>
            </a:r>
          </a:p>
        </p:txBody>
      </p:sp>
      <p:pic>
        <p:nvPicPr>
          <p:cNvPr id="19" name="Content Placeholder 6" descr="M-Matthew-Daus-Windles-Marx-1">
            <a:extLst>
              <a:ext uri="{FF2B5EF4-FFF2-40B4-BE49-F238E27FC236}">
                <a16:creationId xmlns:a16="http://schemas.microsoft.com/office/drawing/2014/main" id="{F7F5C579-4DAF-46B0-B44F-820CF32ABBDF}"/>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t="4000" r="3" b="28502"/>
          <a:stretch/>
        </p:blipFill>
        <p:spPr>
          <a:xfrm>
            <a:off x="14947641" y="2646947"/>
            <a:ext cx="7757866" cy="8041779"/>
          </a:xfrm>
        </p:spPr>
      </p:pic>
      <p:grpSp>
        <p:nvGrpSpPr>
          <p:cNvPr id="10" name="Group 9">
            <a:extLst>
              <a:ext uri="{FF2B5EF4-FFF2-40B4-BE49-F238E27FC236}">
                <a16:creationId xmlns:a16="http://schemas.microsoft.com/office/drawing/2014/main" id="{B9019F8B-A602-469B-81A1-47780C1D283B}"/>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03949341-A917-463D-BF18-BC236C7542A2}"/>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F3CBA8E0-5904-4E09-841F-1D45961ED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pic>
        <p:nvPicPr>
          <p:cNvPr id="10" name="Picture 9"/>
          <p:cNvPicPr>
            <a:picLocks noChangeAspect="1"/>
          </p:cNvPicPr>
          <p:nvPr/>
        </p:nvPicPr>
        <p:blipFill rotWithShape="1">
          <a:blip r:embed="rId4"/>
          <a:srcRect t="20279" b="21486"/>
          <a:stretch/>
        </p:blipFill>
        <p:spPr>
          <a:xfrm>
            <a:off x="19263991" y="7691745"/>
            <a:ext cx="3960820" cy="2743200"/>
          </a:xfrm>
          <a:prstGeom prst="rect">
            <a:avLst/>
          </a:prstGeom>
          <a:ln w="1270">
            <a:solidFill>
              <a:schemeClr val="accent1"/>
            </a:solidFill>
          </a:ln>
        </p:spPr>
      </p:pic>
      <p:pic>
        <p:nvPicPr>
          <p:cNvPr id="11" name="Picture 10">
            <a:extLst>
              <a:ext uri="{FF2B5EF4-FFF2-40B4-BE49-F238E27FC236}">
                <a16:creationId xmlns:a16="http://schemas.microsoft.com/office/drawing/2014/main" id="{E8CF0F27-4AD9-E723-4D3F-09E6FC3EBEEE}"/>
              </a:ext>
            </a:extLst>
          </p:cNvPr>
          <p:cNvPicPr>
            <a:picLocks noChangeAspect="1"/>
          </p:cNvPicPr>
          <p:nvPr/>
        </p:nvPicPr>
        <p:blipFill>
          <a:blip r:embed="rId5"/>
          <a:stretch>
            <a:fillRect/>
          </a:stretch>
        </p:blipFill>
        <p:spPr>
          <a:xfrm>
            <a:off x="19291939" y="3775588"/>
            <a:ext cx="3924020" cy="3312003"/>
          </a:xfrm>
          <a:prstGeom prst="rect">
            <a:avLst/>
          </a:prstGeom>
        </p:spPr>
      </p:pic>
      <p:sp>
        <p:nvSpPr>
          <p:cNvPr id="17" name="Title 16"/>
          <p:cNvSpPr>
            <a:spLocks noGrp="1"/>
          </p:cNvSpPr>
          <p:nvPr>
            <p:ph type="title"/>
          </p:nvPr>
        </p:nvSpPr>
        <p:spPr>
          <a:xfrm>
            <a:off x="1206500" y="911551"/>
            <a:ext cx="21971000" cy="1433164"/>
          </a:xfrm>
        </p:spPr>
        <p:txBody>
          <a:bodyPr>
            <a:noAutofit/>
          </a:bodyPr>
          <a:lstStyle/>
          <a:p>
            <a:r>
              <a:rPr lang="en-US" sz="6000" dirty="0">
                <a:solidFill>
                  <a:schemeClr val="accent5">
                    <a:lumMod val="50000"/>
                  </a:schemeClr>
                </a:solidFill>
                <a:effectLst>
                  <a:outerShdw blurRad="38100" dist="38100" dir="2700000" algn="tl">
                    <a:srgbClr val="000000">
                      <a:alpha val="43137"/>
                    </a:srgbClr>
                  </a:outerShdw>
                </a:effectLst>
                <a:latin typeface="+mn-lt"/>
              </a:rPr>
              <a:t>New Report – Curbing the Limousine Insurance Crisis: For-Hire Vehicle Insurance Reform</a:t>
            </a:r>
          </a:p>
        </p:txBody>
      </p:sp>
      <p:sp>
        <p:nvSpPr>
          <p:cNvPr id="15" name="Text Placeholder 14"/>
          <p:cNvSpPr>
            <a:spLocks noGrp="1"/>
          </p:cNvSpPr>
          <p:nvPr>
            <p:ph type="body" idx="21"/>
          </p:nvPr>
        </p:nvSpPr>
        <p:spPr>
          <a:xfrm>
            <a:off x="1159189" y="2687218"/>
            <a:ext cx="17984509" cy="9002250"/>
          </a:xfrm>
        </p:spPr>
        <p:txBody>
          <a:bodyPr>
            <a:normAutofit fontScale="55000" lnSpcReduction="20000"/>
          </a:bodyPr>
          <a:lstStyle/>
          <a:p>
            <a:pPr marL="0" indent="0">
              <a:lnSpc>
                <a:spcPct val="120000"/>
              </a:lnSpc>
              <a:buNone/>
            </a:pPr>
            <a:r>
              <a:rPr lang="en-US" sz="6500" b="1" dirty="0">
                <a:latin typeface="+mn-lt"/>
              </a:rPr>
              <a:t>UTRC is preparing a report on the for-hire insurance system and reform measures</a:t>
            </a:r>
          </a:p>
          <a:p>
            <a:pPr marL="0" indent="0">
              <a:lnSpc>
                <a:spcPct val="120000"/>
              </a:lnSpc>
              <a:buNone/>
            </a:pPr>
            <a:r>
              <a:rPr lang="en-US" sz="6500" b="1" dirty="0">
                <a:solidFill>
                  <a:schemeClr val="accent5">
                    <a:lumMod val="50000"/>
                  </a:schemeClr>
                </a:solidFill>
                <a:latin typeface="+mn-lt"/>
              </a:rPr>
              <a:t>Methodology:</a:t>
            </a:r>
          </a:p>
          <a:p>
            <a:pPr lvl="1">
              <a:lnSpc>
                <a:spcPct val="120000"/>
              </a:lnSpc>
              <a:spcAft>
                <a:spcPts val="1200"/>
              </a:spcAft>
            </a:pPr>
            <a:r>
              <a:rPr lang="en-US" sz="5800" dirty="0" err="1">
                <a:latin typeface="+mn-lt"/>
              </a:rPr>
              <a:t>NLA</a:t>
            </a:r>
            <a:r>
              <a:rPr lang="en-US" sz="5800" dirty="0">
                <a:latin typeface="+mn-lt"/>
              </a:rPr>
              <a:t> member survey to identify issues, root causes, and possible solutions</a:t>
            </a:r>
          </a:p>
          <a:p>
            <a:pPr lvl="1">
              <a:lnSpc>
                <a:spcPct val="120000"/>
              </a:lnSpc>
              <a:spcAft>
                <a:spcPts val="1200"/>
              </a:spcAft>
            </a:pPr>
            <a:r>
              <a:rPr lang="en-US" sz="5800" dirty="0">
                <a:latin typeface="+mn-lt"/>
              </a:rPr>
              <a:t>Interview and consult with state limousine associations to identify the local challenges and assess the political landscape for insurance reform</a:t>
            </a:r>
          </a:p>
          <a:p>
            <a:pPr lvl="1">
              <a:lnSpc>
                <a:spcPct val="120000"/>
              </a:lnSpc>
              <a:spcAft>
                <a:spcPts val="1200"/>
              </a:spcAft>
            </a:pPr>
            <a:r>
              <a:rPr lang="en-US" sz="5800" dirty="0">
                <a:latin typeface="+mn-lt"/>
              </a:rPr>
              <a:t>Peer review by leading insurance and risk mitigation experts</a:t>
            </a:r>
          </a:p>
          <a:p>
            <a:pPr marL="0" indent="0">
              <a:lnSpc>
                <a:spcPct val="120000"/>
              </a:lnSpc>
              <a:buNone/>
            </a:pPr>
            <a:r>
              <a:rPr lang="en-US" sz="6500" b="1" dirty="0">
                <a:solidFill>
                  <a:schemeClr val="accent5">
                    <a:lumMod val="50000"/>
                  </a:schemeClr>
                </a:solidFill>
                <a:latin typeface="+mn-lt"/>
              </a:rPr>
              <a:t>Recommend a Plan of Action </a:t>
            </a:r>
            <a:r>
              <a:rPr lang="en-US" sz="6500" dirty="0">
                <a:latin typeface="+mn-lt"/>
              </a:rPr>
              <a:t>with short-term, mid-term &amp; long-term solutions:</a:t>
            </a:r>
          </a:p>
          <a:p>
            <a:pPr lvl="1">
              <a:lnSpc>
                <a:spcPct val="120000"/>
              </a:lnSpc>
              <a:spcAft>
                <a:spcPts val="1200"/>
              </a:spcAft>
            </a:pPr>
            <a:r>
              <a:rPr lang="en-US" sz="5800" b="1" dirty="0">
                <a:latin typeface="+mn-lt"/>
              </a:rPr>
              <a:t>Insurance Reform: </a:t>
            </a:r>
            <a:r>
              <a:rPr lang="en-US" sz="5800" dirty="0">
                <a:latin typeface="+mn-lt"/>
              </a:rPr>
              <a:t>Adjusting no-fault and liability limits, rate approval process</a:t>
            </a:r>
          </a:p>
          <a:p>
            <a:pPr lvl="1">
              <a:lnSpc>
                <a:spcPct val="120000"/>
              </a:lnSpc>
              <a:spcAft>
                <a:spcPts val="1200"/>
              </a:spcAft>
            </a:pPr>
            <a:r>
              <a:rPr lang="en-US" sz="5800" b="1" dirty="0">
                <a:latin typeface="+mn-lt"/>
              </a:rPr>
              <a:t>Telematics for Risk Mitigation &amp; Price Relief</a:t>
            </a:r>
          </a:p>
          <a:p>
            <a:pPr lvl="1">
              <a:lnSpc>
                <a:spcPct val="120000"/>
              </a:lnSpc>
              <a:spcAft>
                <a:spcPts val="1200"/>
              </a:spcAft>
            </a:pPr>
            <a:r>
              <a:rPr lang="en-US" sz="5800" b="1" dirty="0">
                <a:latin typeface="+mn-lt"/>
              </a:rPr>
              <a:t>Non-traditional innovative insurance options to stabilize premiums: </a:t>
            </a:r>
            <a:r>
              <a:rPr lang="en-US" sz="5800" dirty="0">
                <a:latin typeface="+mn-lt"/>
              </a:rPr>
              <a:t>Excess/surplus insurance policies, captive insurance models</a:t>
            </a:r>
          </a:p>
          <a:p>
            <a:pPr lvl="1">
              <a:lnSpc>
                <a:spcPct val="120000"/>
              </a:lnSpc>
              <a:spcAft>
                <a:spcPts val="1200"/>
              </a:spcAft>
            </a:pPr>
            <a:r>
              <a:rPr lang="en-US" sz="5800" b="1" dirty="0">
                <a:latin typeface="+mn-lt"/>
              </a:rPr>
              <a:t>Tort Reform: </a:t>
            </a:r>
            <a:r>
              <a:rPr lang="en-US" sz="5800" dirty="0">
                <a:latin typeface="+mn-lt"/>
              </a:rPr>
              <a:t>Reducing frivolous lawsuits to lower litigation costs and insurance premiums</a:t>
            </a:r>
          </a:p>
          <a:p>
            <a:pPr lvl="1">
              <a:lnSpc>
                <a:spcPct val="120000"/>
              </a:lnSpc>
              <a:spcAft>
                <a:spcPts val="1200"/>
              </a:spcAft>
            </a:pPr>
            <a:r>
              <a:rPr lang="en-US" sz="5800" b="1" dirty="0">
                <a:latin typeface="+mn-lt"/>
              </a:rPr>
              <a:t>Foster Competition: </a:t>
            </a:r>
            <a:r>
              <a:rPr lang="en-US" sz="5800" dirty="0">
                <a:latin typeface="+mn-lt"/>
              </a:rPr>
              <a:t>Attract new market players and drive down costs</a:t>
            </a:r>
          </a:p>
        </p:txBody>
      </p:sp>
      <p:grpSp>
        <p:nvGrpSpPr>
          <p:cNvPr id="12" name="Group 11">
            <a:extLst>
              <a:ext uri="{FF2B5EF4-FFF2-40B4-BE49-F238E27FC236}">
                <a16:creationId xmlns:a16="http://schemas.microsoft.com/office/drawing/2014/main" id="{8006AD84-5795-4590-AF7D-7AE42C038AEB}"/>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F17A81C3-367E-4E40-A60F-41F3E6217A73}"/>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4E0953DB-E28F-4F5E-B243-2050275D9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66874609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1" name="TextBox 1"/>
          <p:cNvSpPr txBox="1">
            <a:spLocks noGrp="1"/>
          </p:cNvSpPr>
          <p:nvPr>
            <p:ph type="title"/>
          </p:nvPr>
        </p:nvSpPr>
        <p:spPr>
          <a:xfrm>
            <a:off x="1679576" y="1068055"/>
            <a:ext cx="21031200" cy="1412874"/>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Where Is Insurance “So Damn High”?</a:t>
            </a:r>
          </a:p>
        </p:txBody>
      </p:sp>
      <p:sp>
        <p:nvSpPr>
          <p:cNvPr id="19" name="TextBox 2"/>
          <p:cNvSpPr txBox="1">
            <a:spLocks noGrp="1"/>
          </p:cNvSpPr>
          <p:nvPr>
            <p:ph sz="half" idx="2"/>
          </p:nvPr>
        </p:nvSpPr>
        <p:spPr>
          <a:xfrm>
            <a:off x="1679576" y="2707842"/>
            <a:ext cx="13380098" cy="7881495"/>
          </a:xfrm>
        </p:spPr>
        <p:txBody>
          <a:bodyPr>
            <a:normAutofit lnSpcReduction="10000"/>
          </a:bodyPr>
          <a:lstStyle/>
          <a:p>
            <a:pPr marL="0" indent="0">
              <a:buNone/>
            </a:pPr>
            <a:r>
              <a:rPr lang="en-US" b="1" i="1" dirty="0">
                <a:latin typeface="+mn-lt"/>
              </a:rPr>
              <a:t>Insurance premiums are increasing everywhere, including…</a:t>
            </a:r>
          </a:p>
          <a:p>
            <a:pPr>
              <a:spcAft>
                <a:spcPts val="2400"/>
              </a:spcAft>
            </a:pPr>
            <a:r>
              <a:rPr lang="en-US" b="1" u="sng" dirty="0">
                <a:solidFill>
                  <a:schemeClr val="accent5">
                    <a:lumMod val="50000"/>
                  </a:schemeClr>
                </a:solidFill>
                <a:latin typeface="+mn-lt"/>
              </a:rPr>
              <a:t>Maryland</a:t>
            </a:r>
            <a:r>
              <a:rPr lang="en-US" b="1" dirty="0">
                <a:solidFill>
                  <a:schemeClr val="accent5">
                    <a:lumMod val="50000"/>
                  </a:schemeClr>
                </a:solidFill>
                <a:latin typeface="+mn-lt"/>
              </a:rPr>
              <a:t>: </a:t>
            </a:r>
            <a:r>
              <a:rPr lang="en-US" dirty="0">
                <a:latin typeface="+mn-lt"/>
              </a:rPr>
              <a:t>Legislative changes over the past year increased insurers’ financial responsibility</a:t>
            </a:r>
          </a:p>
          <a:p>
            <a:pPr>
              <a:spcAft>
                <a:spcPts val="2400"/>
              </a:spcAft>
            </a:pPr>
            <a:r>
              <a:rPr lang="en-US" b="1" u="sng" dirty="0">
                <a:solidFill>
                  <a:schemeClr val="accent5">
                    <a:lumMod val="50000"/>
                  </a:schemeClr>
                </a:solidFill>
                <a:latin typeface="+mn-lt"/>
              </a:rPr>
              <a:t>Florida, Michigan, New York</a:t>
            </a:r>
            <a:r>
              <a:rPr lang="en-US" b="1" dirty="0">
                <a:solidFill>
                  <a:schemeClr val="accent5">
                    <a:lumMod val="50000"/>
                  </a:schemeClr>
                </a:solidFill>
                <a:latin typeface="+mn-lt"/>
              </a:rPr>
              <a:t>: </a:t>
            </a:r>
            <a:r>
              <a:rPr lang="en-US" b="1" dirty="0">
                <a:latin typeface="+mn-lt"/>
              </a:rPr>
              <a:t>“</a:t>
            </a:r>
            <a:r>
              <a:rPr lang="en-US" dirty="0">
                <a:latin typeface="+mn-lt"/>
              </a:rPr>
              <a:t>No-fault” systems speed-up claims and provide opportunities for insurance fraud</a:t>
            </a:r>
          </a:p>
          <a:p>
            <a:pPr>
              <a:spcAft>
                <a:spcPts val="2400"/>
              </a:spcAft>
            </a:pPr>
            <a:r>
              <a:rPr lang="en-US" b="1" u="sng" dirty="0">
                <a:solidFill>
                  <a:schemeClr val="accent5">
                    <a:lumMod val="50000"/>
                  </a:schemeClr>
                </a:solidFill>
                <a:latin typeface="+mn-lt"/>
              </a:rPr>
              <a:t>Florida, Louisiana, Nevada</a:t>
            </a:r>
            <a:r>
              <a:rPr lang="en-US" b="1" dirty="0">
                <a:solidFill>
                  <a:schemeClr val="accent5">
                    <a:lumMod val="50000"/>
                  </a:schemeClr>
                </a:solidFill>
                <a:latin typeface="+mn-lt"/>
              </a:rPr>
              <a:t>: </a:t>
            </a:r>
            <a:r>
              <a:rPr lang="en-US" dirty="0">
                <a:latin typeface="+mn-lt"/>
              </a:rPr>
              <a:t>Insurers face weather-related damages from hurricanes and wildfires, causing unrelated losses</a:t>
            </a:r>
          </a:p>
        </p:txBody>
      </p:sp>
      <p:pic>
        <p:nvPicPr>
          <p:cNvPr id="20" name="Content Placeholder 19"/>
          <p:cNvPicPr>
            <a:picLocks noGrp="1" noChangeAspect="1"/>
          </p:cNvPicPr>
          <p:nvPr>
            <p:ph sz="quarter" idx="4"/>
          </p:nvPr>
        </p:nvPicPr>
        <p:blipFill rotWithShape="1">
          <a:blip r:embed="rId4"/>
          <a:srcRect b="12553"/>
          <a:stretch/>
        </p:blipFill>
        <p:spPr>
          <a:xfrm>
            <a:off x="16482777" y="3372009"/>
            <a:ext cx="7400234" cy="6294228"/>
          </a:xfrm>
        </p:spPr>
      </p:pic>
      <p:grpSp>
        <p:nvGrpSpPr>
          <p:cNvPr id="10" name="Group 9">
            <a:extLst>
              <a:ext uri="{FF2B5EF4-FFF2-40B4-BE49-F238E27FC236}">
                <a16:creationId xmlns:a16="http://schemas.microsoft.com/office/drawing/2014/main" id="{3961D28F-4A98-4786-B9FC-E7CF0DF6BE50}"/>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2865793E-C5DB-4186-8072-1362DC57BEBD}"/>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24A8E1BB-E61A-4FBF-AED8-D9570D608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39302654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F093-9A3B-A3E5-5475-01D1E8418E0C}"/>
            </a:ext>
          </a:extLst>
        </p:cNvPr>
        <p:cNvGrpSpPr/>
        <p:nvPr/>
      </p:nvGrpSpPr>
      <p:grpSpPr>
        <a:xfrm>
          <a:off x="0" y="0"/>
          <a:ext cx="0" cy="0"/>
          <a:chOff x="0" y="0"/>
          <a:chExt cx="0" cy="0"/>
        </a:xfrm>
      </p:grpSpPr>
      <p:pic>
        <p:nvPicPr>
          <p:cNvPr id="172" name="footer.png" descr="footer.png">
            <a:extLst>
              <a:ext uri="{FF2B5EF4-FFF2-40B4-BE49-F238E27FC236}">
                <a16:creationId xmlns:a16="http://schemas.microsoft.com/office/drawing/2014/main" id="{5AE813C6-4BBB-4231-EB4C-571BD38428AA}"/>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104FCC12-6ED3-1AB6-CCEA-741A98D3E116}"/>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17FA2D6F-090B-ACEF-2573-6DD1E4185DAF}"/>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1" name="TextBox 1">
            <a:extLst>
              <a:ext uri="{FF2B5EF4-FFF2-40B4-BE49-F238E27FC236}">
                <a16:creationId xmlns:a16="http://schemas.microsoft.com/office/drawing/2014/main" id="{03391E5C-E130-2DCA-7211-5158A7AF00A8}"/>
              </a:ext>
            </a:extLst>
          </p:cNvPr>
          <p:cNvSpPr txBox="1">
            <a:spLocks noGrp="1"/>
          </p:cNvSpPr>
          <p:nvPr>
            <p:ph type="title"/>
          </p:nvPr>
        </p:nvSpPr>
        <p:spPr>
          <a:xfrm>
            <a:off x="1679577" y="980502"/>
            <a:ext cx="21031200" cy="1412874"/>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Where Else Is Insurance “So Damn High”?</a:t>
            </a:r>
          </a:p>
        </p:txBody>
      </p:sp>
      <p:sp>
        <p:nvSpPr>
          <p:cNvPr id="19" name="TextBox 2">
            <a:extLst>
              <a:ext uri="{FF2B5EF4-FFF2-40B4-BE49-F238E27FC236}">
                <a16:creationId xmlns:a16="http://schemas.microsoft.com/office/drawing/2014/main" id="{D72C7E05-5AAD-911A-081D-D5FB89AE852A}"/>
              </a:ext>
            </a:extLst>
          </p:cNvPr>
          <p:cNvSpPr txBox="1">
            <a:spLocks noGrp="1"/>
          </p:cNvSpPr>
          <p:nvPr>
            <p:ph sz="half" idx="2"/>
          </p:nvPr>
        </p:nvSpPr>
        <p:spPr>
          <a:xfrm>
            <a:off x="1026367" y="2502568"/>
            <a:ext cx="11924089" cy="8813131"/>
          </a:xfrm>
        </p:spPr>
        <p:txBody>
          <a:bodyPr>
            <a:normAutofit/>
          </a:bodyPr>
          <a:lstStyle/>
          <a:p>
            <a:pPr>
              <a:spcAft>
                <a:spcPts val="2400"/>
              </a:spcAft>
            </a:pPr>
            <a:r>
              <a:rPr lang="en-US" b="1" u="sng" dirty="0">
                <a:solidFill>
                  <a:schemeClr val="accent5">
                    <a:lumMod val="50000"/>
                  </a:schemeClr>
                </a:solidFill>
                <a:latin typeface="+mn-lt"/>
              </a:rPr>
              <a:t>Washington, D.C.</a:t>
            </a:r>
            <a:r>
              <a:rPr lang="en-US" b="1" dirty="0">
                <a:solidFill>
                  <a:schemeClr val="accent5">
                    <a:lumMod val="50000"/>
                  </a:schemeClr>
                </a:solidFill>
                <a:latin typeface="+mn-lt"/>
              </a:rPr>
              <a:t>: </a:t>
            </a:r>
            <a:r>
              <a:rPr lang="en-US" dirty="0">
                <a:latin typeface="+mn-lt"/>
              </a:rPr>
              <a:t>Vehicle theft 3x national average, hectic traffic patterns, traffic fatalities increased 41% 2022-23</a:t>
            </a:r>
          </a:p>
          <a:p>
            <a:pPr>
              <a:spcAft>
                <a:spcPts val="2400"/>
              </a:spcAft>
            </a:pPr>
            <a:r>
              <a:rPr lang="en-US" b="1" u="sng" dirty="0">
                <a:solidFill>
                  <a:schemeClr val="accent5">
                    <a:lumMod val="50000"/>
                  </a:schemeClr>
                </a:solidFill>
                <a:latin typeface="+mn-lt"/>
              </a:rPr>
              <a:t>South Carolina</a:t>
            </a:r>
            <a:r>
              <a:rPr lang="en-US" b="1" dirty="0">
                <a:solidFill>
                  <a:schemeClr val="accent5">
                    <a:lumMod val="50000"/>
                  </a:schemeClr>
                </a:solidFill>
                <a:latin typeface="+mn-lt"/>
              </a:rPr>
              <a:t>: </a:t>
            </a:r>
            <a:r>
              <a:rPr lang="en-US" dirty="0">
                <a:latin typeface="+mn-lt"/>
              </a:rPr>
              <a:t>Most traffic fatalities per vehicle-miles-traveled, hurricane &amp; tropical storm risk, legislative changes increasing insurer responsibility</a:t>
            </a:r>
          </a:p>
          <a:p>
            <a:pPr>
              <a:spcAft>
                <a:spcPts val="2400"/>
              </a:spcAft>
            </a:pPr>
            <a:r>
              <a:rPr lang="en-US" b="1" u="sng" dirty="0">
                <a:solidFill>
                  <a:schemeClr val="accent5">
                    <a:lumMod val="50000"/>
                  </a:schemeClr>
                </a:solidFill>
                <a:latin typeface="+mn-lt"/>
              </a:rPr>
              <a:t>Colorado</a:t>
            </a:r>
            <a:r>
              <a:rPr lang="en-US" b="1" dirty="0">
                <a:solidFill>
                  <a:schemeClr val="accent5">
                    <a:lumMod val="50000"/>
                  </a:schemeClr>
                </a:solidFill>
                <a:latin typeface="+mn-lt"/>
              </a:rPr>
              <a:t>: </a:t>
            </a:r>
            <a:r>
              <a:rPr lang="en-US" dirty="0">
                <a:latin typeface="+mn-lt"/>
              </a:rPr>
              <a:t>Second-most vulnerable state to hail damage</a:t>
            </a:r>
          </a:p>
        </p:txBody>
      </p:sp>
      <p:pic>
        <p:nvPicPr>
          <p:cNvPr id="1026" name="Picture 2" descr="How To Protect Your Car From Spring Storm Damage | Endurance Warranty">
            <a:extLst>
              <a:ext uri="{FF2B5EF4-FFF2-40B4-BE49-F238E27FC236}">
                <a16:creationId xmlns:a16="http://schemas.microsoft.com/office/drawing/2014/main" id="{6FD31006-BDC2-B094-5D19-AE19678E5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5444" y="3338623"/>
            <a:ext cx="9927565" cy="59565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067BB8C-A5A3-4CBE-A5E8-3F1CC0597940}"/>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0BFD8838-24D0-49F9-8AAD-909A34FFD35D}"/>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4CE186E3-4881-41F9-A467-046CF965D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3864990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12" name="TextBox 1"/>
          <p:cNvSpPr txBox="1"/>
          <p:nvPr/>
        </p:nvSpPr>
        <p:spPr>
          <a:xfrm>
            <a:off x="1403259" y="780847"/>
            <a:ext cx="22519421"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A45C35"/>
                </a:solidFill>
              </a:defRPr>
            </a:lvl1pPr>
          </a:lstStyle>
          <a:p>
            <a:endParaRPr lang="en-US" sz="7200" dirty="0"/>
          </a:p>
        </p:txBody>
      </p:sp>
      <p:sp>
        <p:nvSpPr>
          <p:cNvPr id="9" name="Title 8"/>
          <p:cNvSpPr>
            <a:spLocks noGrp="1"/>
          </p:cNvSpPr>
          <p:nvPr>
            <p:ph type="title"/>
          </p:nvPr>
        </p:nvSpPr>
        <p:spPr>
          <a:xfrm>
            <a:off x="1403259" y="1018838"/>
            <a:ext cx="21031200" cy="1362232"/>
          </a:xfrm>
        </p:spPr>
        <p:txBody>
          <a:bodyPr/>
          <a:lstStyle/>
          <a:p>
            <a:r>
              <a:rPr lang="en-US" dirty="0">
                <a:solidFill>
                  <a:schemeClr val="accent5">
                    <a:lumMod val="50000"/>
                  </a:schemeClr>
                </a:solidFill>
                <a:effectLst>
                  <a:outerShdw blurRad="38100" dist="38100" dir="2700000" algn="tl">
                    <a:srgbClr val="000000">
                      <a:alpha val="43137"/>
                    </a:srgbClr>
                  </a:outerShdw>
                </a:effectLst>
                <a:latin typeface="+mn-lt"/>
              </a:rPr>
              <a:t>Root Causes of Higher Insurance Costs</a:t>
            </a:r>
          </a:p>
        </p:txBody>
      </p:sp>
      <p:sp>
        <p:nvSpPr>
          <p:cNvPr id="16" name="TextBox 2"/>
          <p:cNvSpPr txBox="1">
            <a:spLocks noGrp="1"/>
          </p:cNvSpPr>
          <p:nvPr>
            <p:ph sz="half" idx="2"/>
          </p:nvPr>
        </p:nvSpPr>
        <p:spPr>
          <a:xfrm>
            <a:off x="745958" y="2935705"/>
            <a:ext cx="19033958" cy="6954744"/>
          </a:xfrm>
        </p:spPr>
        <p:txBody>
          <a:bodyPr>
            <a:noAutofit/>
          </a:bodyPr>
          <a:lstStyle/>
          <a:p>
            <a:r>
              <a:rPr lang="en-US" sz="4000" b="1" u="sng" dirty="0">
                <a:solidFill>
                  <a:schemeClr val="accent5">
                    <a:lumMod val="50000"/>
                  </a:schemeClr>
                </a:solidFill>
                <a:latin typeface="+mn-lt"/>
              </a:rPr>
              <a:t>Higher Claim Payouts</a:t>
            </a:r>
            <a:r>
              <a:rPr lang="en-US" sz="4000" b="1" dirty="0">
                <a:solidFill>
                  <a:schemeClr val="accent5">
                    <a:lumMod val="50000"/>
                  </a:schemeClr>
                </a:solidFill>
                <a:latin typeface="+mn-lt"/>
              </a:rPr>
              <a:t>: </a:t>
            </a:r>
            <a:r>
              <a:rPr lang="en-US" sz="4000" dirty="0">
                <a:latin typeface="+mn-lt"/>
              </a:rPr>
              <a:t>Larger claim sizes (severity), increase in the number of claims, and rising costs of vehicle repairs, replacement parts, medical expenses</a:t>
            </a:r>
          </a:p>
          <a:p>
            <a:pPr lvl="2"/>
            <a:r>
              <a:rPr lang="en-US" sz="4000" dirty="0">
                <a:latin typeface="+mn-lt"/>
              </a:rPr>
              <a:t>Advanced technology and materials are most costly to repair</a:t>
            </a:r>
          </a:p>
          <a:p>
            <a:r>
              <a:rPr lang="en-US" sz="4000" b="1" u="sng" dirty="0">
                <a:solidFill>
                  <a:schemeClr val="accent5">
                    <a:lumMod val="50000"/>
                  </a:schemeClr>
                </a:solidFill>
                <a:latin typeface="+mn-lt"/>
              </a:rPr>
              <a:t>Litigation and Legal Costs</a:t>
            </a:r>
            <a:r>
              <a:rPr lang="en-US" sz="4000" b="1" dirty="0">
                <a:solidFill>
                  <a:schemeClr val="accent5">
                    <a:lumMod val="50000"/>
                  </a:schemeClr>
                </a:solidFill>
                <a:latin typeface="+mn-lt"/>
              </a:rPr>
              <a:t>: </a:t>
            </a:r>
            <a:r>
              <a:rPr lang="en-US" sz="4000" dirty="0">
                <a:latin typeface="+mn-lt"/>
              </a:rPr>
              <a:t>Rise in litigation costs, jury awards and settlements</a:t>
            </a:r>
          </a:p>
          <a:p>
            <a:r>
              <a:rPr lang="en-US" sz="4000" b="1" u="sng" dirty="0">
                <a:solidFill>
                  <a:schemeClr val="accent5">
                    <a:lumMod val="50000"/>
                  </a:schemeClr>
                </a:solidFill>
                <a:latin typeface="+mn-lt"/>
              </a:rPr>
              <a:t>Distracted Driving</a:t>
            </a:r>
            <a:r>
              <a:rPr lang="en-US" sz="4000" b="1" dirty="0">
                <a:solidFill>
                  <a:schemeClr val="accent5">
                    <a:lumMod val="50000"/>
                  </a:schemeClr>
                </a:solidFill>
                <a:latin typeface="+mn-lt"/>
              </a:rPr>
              <a:t>:</a:t>
            </a:r>
            <a:r>
              <a:rPr lang="en-US" sz="4000" dirty="0">
                <a:solidFill>
                  <a:schemeClr val="accent5">
                    <a:lumMod val="50000"/>
                  </a:schemeClr>
                </a:solidFill>
                <a:latin typeface="+mn-lt"/>
              </a:rPr>
              <a:t> </a:t>
            </a:r>
            <a:r>
              <a:rPr lang="en-US" sz="4000" dirty="0">
                <a:latin typeface="+mn-lt"/>
              </a:rPr>
              <a:t>Increased accidents from smartphone use </a:t>
            </a:r>
          </a:p>
          <a:p>
            <a:r>
              <a:rPr lang="en-US" sz="4000" b="1" u="sng" dirty="0">
                <a:solidFill>
                  <a:schemeClr val="accent5">
                    <a:lumMod val="50000"/>
                  </a:schemeClr>
                </a:solidFill>
                <a:latin typeface="+mn-lt"/>
              </a:rPr>
              <a:t>Impact of Inflation</a:t>
            </a:r>
            <a:r>
              <a:rPr lang="en-US" sz="4000" b="1" dirty="0">
                <a:solidFill>
                  <a:schemeClr val="accent5">
                    <a:lumMod val="50000"/>
                  </a:schemeClr>
                </a:solidFill>
                <a:latin typeface="+mn-lt"/>
              </a:rPr>
              <a:t>: </a:t>
            </a:r>
            <a:r>
              <a:rPr lang="en-US" sz="4000" dirty="0">
                <a:latin typeface="+mn-lt"/>
              </a:rPr>
              <a:t>Affects cost of everything from auto parts to labor = more expensive repairs and medical bills</a:t>
            </a:r>
          </a:p>
          <a:p>
            <a:r>
              <a:rPr lang="en-US" sz="4000" b="1" u="sng" dirty="0">
                <a:solidFill>
                  <a:schemeClr val="accent5">
                    <a:lumMod val="50000"/>
                  </a:schemeClr>
                </a:solidFill>
                <a:latin typeface="+mn-lt"/>
              </a:rPr>
              <a:t>COVID-19</a:t>
            </a:r>
            <a:r>
              <a:rPr lang="en-US" sz="4000" b="1" dirty="0">
                <a:solidFill>
                  <a:schemeClr val="accent5">
                    <a:lumMod val="50000"/>
                  </a:schemeClr>
                </a:solidFill>
                <a:latin typeface="+mn-lt"/>
              </a:rPr>
              <a:t>: </a:t>
            </a:r>
            <a:r>
              <a:rPr lang="en-US" sz="4000" dirty="0">
                <a:latin typeface="+mn-lt"/>
              </a:rPr>
              <a:t>Surge in reckless driving post-lockdown + more severe accidents = higher claim costs</a:t>
            </a:r>
          </a:p>
        </p:txBody>
      </p:sp>
      <p:pic>
        <p:nvPicPr>
          <p:cNvPr id="15" name="Content Placeholder 14"/>
          <p:cNvPicPr>
            <a:picLocks noGrp="1" noChangeAspect="1"/>
          </p:cNvPicPr>
          <p:nvPr>
            <p:ph sz="quarter" idx="4"/>
          </p:nvPr>
        </p:nvPicPr>
        <p:blipFill rotWithShape="1">
          <a:blip r:embed="rId4"/>
          <a:srcRect l="16380"/>
          <a:stretch/>
        </p:blipFill>
        <p:spPr>
          <a:xfrm>
            <a:off x="20031794" y="3152274"/>
            <a:ext cx="4180049" cy="7363044"/>
          </a:xfrm>
        </p:spPr>
      </p:pic>
      <p:grpSp>
        <p:nvGrpSpPr>
          <p:cNvPr id="11" name="Group 10">
            <a:extLst>
              <a:ext uri="{FF2B5EF4-FFF2-40B4-BE49-F238E27FC236}">
                <a16:creationId xmlns:a16="http://schemas.microsoft.com/office/drawing/2014/main" id="{2D4A5B4E-39B7-4EA6-990C-737B55934134}"/>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CA08FCBD-442A-459A-AC44-985C4899485C}"/>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04064C7D-A000-450C-9313-B874349A4A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20390209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5" name="Title 4"/>
          <p:cNvSpPr>
            <a:spLocks noGrp="1"/>
          </p:cNvSpPr>
          <p:nvPr>
            <p:ph type="title"/>
          </p:nvPr>
        </p:nvSpPr>
        <p:spPr>
          <a:xfrm>
            <a:off x="1424019" y="730251"/>
            <a:ext cx="21031200" cy="1241910"/>
          </a:xfrm>
        </p:spPr>
        <p:txBody>
          <a:bodyPr/>
          <a:lstStyle/>
          <a:p>
            <a:r>
              <a:rPr lang="en-US" dirty="0">
                <a:solidFill>
                  <a:schemeClr val="accent5">
                    <a:lumMod val="50000"/>
                  </a:schemeClr>
                </a:solidFill>
                <a:effectLst>
                  <a:outerShdw blurRad="38100" dist="38100" dir="2700000" algn="tl">
                    <a:srgbClr val="000000">
                      <a:alpha val="43137"/>
                    </a:srgbClr>
                  </a:outerShdw>
                </a:effectLst>
                <a:latin typeface="+mn-lt"/>
              </a:rPr>
              <a:t>Combined Ratio</a:t>
            </a:r>
          </a:p>
        </p:txBody>
      </p:sp>
      <p:sp>
        <p:nvSpPr>
          <p:cNvPr id="17" name="TextBox 2"/>
          <p:cNvSpPr txBox="1">
            <a:spLocks noGrp="1"/>
          </p:cNvSpPr>
          <p:nvPr>
            <p:ph sz="half" idx="2"/>
          </p:nvPr>
        </p:nvSpPr>
        <p:spPr>
          <a:xfrm>
            <a:off x="1082352" y="2104464"/>
            <a:ext cx="14126546" cy="8836026"/>
          </a:xfrm>
        </p:spPr>
        <p:txBody>
          <a:bodyPr>
            <a:normAutofit/>
          </a:bodyPr>
          <a:lstStyle/>
          <a:p>
            <a:r>
              <a:rPr lang="en-US" dirty="0">
                <a:latin typeface="+mn-lt"/>
              </a:rPr>
              <a:t>How much a carrier pays out in claims and costs compared to how much it earns from premiums</a:t>
            </a:r>
          </a:p>
          <a:p>
            <a:r>
              <a:rPr lang="en-US" dirty="0">
                <a:latin typeface="+mn-lt"/>
              </a:rPr>
              <a:t>Ratio &lt; 100% = underwriting profit</a:t>
            </a:r>
          </a:p>
          <a:p>
            <a:r>
              <a:rPr lang="en-US" dirty="0">
                <a:latin typeface="+mn-lt"/>
              </a:rPr>
              <a:t>Ratio &gt; 100% = significant underwriting losses </a:t>
            </a:r>
            <a:r>
              <a:rPr lang="en-US" dirty="0">
                <a:latin typeface="+mn-lt"/>
                <a:sym typeface="Wingdings" panose="05000000000000000000" pitchFamily="2" charset="2"/>
              </a:rPr>
              <a:t> </a:t>
            </a:r>
            <a:r>
              <a:rPr lang="en-US" dirty="0">
                <a:latin typeface="+mn-lt"/>
              </a:rPr>
              <a:t>increased premiums</a:t>
            </a:r>
          </a:p>
          <a:p>
            <a:r>
              <a:rPr lang="en-US" dirty="0">
                <a:latin typeface="+mn-lt"/>
              </a:rPr>
              <a:t>Commercial Auto averaged a combined ratio of </a:t>
            </a:r>
            <a:r>
              <a:rPr lang="en-US" b="1" dirty="0">
                <a:solidFill>
                  <a:schemeClr val="accent5">
                    <a:lumMod val="50000"/>
                  </a:schemeClr>
                </a:solidFill>
                <a:latin typeface="+mn-lt"/>
              </a:rPr>
              <a:t>108% over the past 13 years </a:t>
            </a:r>
            <a:r>
              <a:rPr lang="en-US" dirty="0">
                <a:latin typeface="+mn-lt"/>
              </a:rPr>
              <a:t>and </a:t>
            </a:r>
            <a:r>
              <a:rPr lang="en-US" b="1" dirty="0">
                <a:solidFill>
                  <a:schemeClr val="accent5">
                    <a:lumMod val="50000"/>
                  </a:schemeClr>
                </a:solidFill>
                <a:latin typeface="+mn-lt"/>
              </a:rPr>
              <a:t>113.3% in 2023</a:t>
            </a:r>
          </a:p>
          <a:p>
            <a:pPr lvl="1"/>
            <a:r>
              <a:rPr lang="en-US" dirty="0">
                <a:latin typeface="+mn-lt"/>
              </a:rPr>
              <a:t>Insurers spent $1.13 for every $1.00 received in premiums</a:t>
            </a:r>
          </a:p>
        </p:txBody>
      </p:sp>
      <p:pic>
        <p:nvPicPr>
          <p:cNvPr id="16" name="Content Placeholder 15"/>
          <p:cNvPicPr>
            <a:picLocks noGrp="1" noChangeAspect="1"/>
          </p:cNvPicPr>
          <p:nvPr>
            <p:ph sz="quarter" idx="4"/>
          </p:nvPr>
        </p:nvPicPr>
        <p:blipFill>
          <a:blip r:embed="rId4"/>
          <a:stretch>
            <a:fillRect/>
          </a:stretch>
        </p:blipFill>
        <p:spPr>
          <a:xfrm>
            <a:off x="15392296" y="2518253"/>
            <a:ext cx="8296833" cy="6938568"/>
          </a:xfrm>
        </p:spPr>
      </p:pic>
      <p:grpSp>
        <p:nvGrpSpPr>
          <p:cNvPr id="10" name="Group 9">
            <a:extLst>
              <a:ext uri="{FF2B5EF4-FFF2-40B4-BE49-F238E27FC236}">
                <a16:creationId xmlns:a16="http://schemas.microsoft.com/office/drawing/2014/main" id="{B5EF2D19-EDA4-4712-A45B-01CBFBD41A1B}"/>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E59AFF82-EA6A-40E8-963E-72BD06DAE5F6}"/>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C11AC4C9-1A9F-42F0-AD88-F48A1C23EB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22699691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footer.png" descr="footer.png"/>
          <p:cNvPicPr>
            <a:picLocks noChangeAspect="1"/>
          </p:cNvPicPr>
          <p:nvPr/>
        </p:nvPicPr>
        <p:blipFill>
          <a:blip r:embed="rId2"/>
          <a:srcRect t="3559" b="58691"/>
          <a:stretch>
            <a:fillRect/>
          </a:stretch>
        </p:blipFill>
        <p:spPr>
          <a:xfrm>
            <a:off x="-3" y="11459546"/>
            <a:ext cx="24384003" cy="2256454"/>
          </a:xfrm>
          <a:prstGeom prst="rect">
            <a:avLst/>
          </a:prstGeom>
          <a:ln w="12700">
            <a:miter lim="400000"/>
          </a:ln>
        </p:spPr>
      </p:pic>
      <p:sp>
        <p:nvSpPr>
          <p:cNvPr id="155" name="TextBox 1"/>
          <p:cNvSpPr txBox="1"/>
          <p:nvPr/>
        </p:nvSpPr>
        <p:spPr>
          <a:xfrm>
            <a:off x="2769150" y="2572893"/>
            <a:ext cx="18845694" cy="3170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10000" b="1">
                <a:solidFill>
                  <a:srgbClr val="A45C35"/>
                </a:solidFill>
              </a:defRPr>
            </a:pPr>
            <a:r>
              <a:rPr lang="en-US" dirty="0">
                <a:solidFill>
                  <a:schemeClr val="accent5">
                    <a:lumMod val="50000"/>
                  </a:schemeClr>
                </a:solidFill>
                <a:effectLst>
                  <a:outerShdw blurRad="38100" dist="38100" dir="2700000" algn="tl">
                    <a:srgbClr val="000000">
                      <a:alpha val="43137"/>
                    </a:srgbClr>
                  </a:outerShdw>
                </a:effectLst>
              </a:rPr>
              <a:t>Managing the Evolving 			Insurance Landscape</a:t>
            </a:r>
            <a:endParaRPr dirty="0">
              <a:solidFill>
                <a:schemeClr val="accent5">
                  <a:lumMod val="50000"/>
                </a:schemeClr>
              </a:solidFill>
              <a:effectLst>
                <a:outerShdw blurRad="38100" dist="38100" dir="2700000" algn="tl">
                  <a:srgbClr val="000000">
                    <a:alpha val="43137"/>
                  </a:srgbClr>
                </a:outerShdw>
              </a:effectLst>
            </a:endParaRPr>
          </a:p>
        </p:txBody>
      </p:sp>
      <p:sp>
        <p:nvSpPr>
          <p:cNvPr id="156" name="TextBox 2"/>
          <p:cNvSpPr txBox="1"/>
          <p:nvPr/>
        </p:nvSpPr>
        <p:spPr>
          <a:xfrm>
            <a:off x="2476547" y="7353294"/>
            <a:ext cx="7126520" cy="140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Tim H. Delaney</a:t>
            </a:r>
          </a:p>
          <a:p>
            <a:pPr defTabSz="914400">
              <a:defRPr sz="6000" b="1" i="1">
                <a:solidFill>
                  <a:srgbClr val="294A80"/>
                </a:solidFill>
              </a:defRPr>
            </a:pPr>
            <a:r>
              <a:rPr lang="en-US" sz="4000" dirty="0"/>
              <a:t>Lancer Insurance</a:t>
            </a:r>
          </a:p>
        </p:txBody>
      </p:sp>
      <p:sp>
        <p:nvSpPr>
          <p:cNvPr id="157" name="Platinum Sponsors"/>
          <p:cNvSpPr txBox="1"/>
          <p:nvPr/>
        </p:nvSpPr>
        <p:spPr>
          <a:xfrm>
            <a:off x="14908215" y="15110560"/>
            <a:ext cx="475316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FAFFFF"/>
                </a:solidFill>
                <a:latin typeface="Lato-Black"/>
                <a:ea typeface="Lato-Black"/>
                <a:cs typeface="Lato-Black"/>
                <a:sym typeface="Lato-Black"/>
              </a:defRPr>
            </a:lvl1pPr>
          </a:lstStyle>
          <a:p>
            <a:r>
              <a:t>Coffee Sponsor</a:t>
            </a:r>
          </a:p>
        </p:txBody>
      </p:sp>
      <p:pic>
        <p:nvPicPr>
          <p:cNvPr id="158" name="Buffalo-Limo-Logo-17-logo-tag-white.ai" descr="Buffalo-Limo-Logo-17-logo-tag-white.ai"/>
          <p:cNvPicPr>
            <a:picLocks noChangeAspect="1"/>
          </p:cNvPicPr>
          <p:nvPr/>
        </p:nvPicPr>
        <p:blipFill>
          <a:blip r:embed="rId3"/>
          <a:srcRect/>
          <a:stretch>
            <a:fillRect/>
          </a:stretch>
        </p:blipFill>
        <p:spPr>
          <a:xfrm>
            <a:off x="18896329" y="14523984"/>
            <a:ext cx="1909822" cy="1548960"/>
          </a:xfrm>
          <a:prstGeom prst="rect">
            <a:avLst/>
          </a:prstGeom>
          <a:ln w="12700">
            <a:miter lim="400000"/>
          </a:ln>
        </p:spPr>
      </p:pic>
      <p:pic>
        <p:nvPicPr>
          <p:cNvPr id="159" name="CDNLA-show-vegas-Paris-2025-logo2.png" descr="CDNLA-show-vegas-Paris-2025-logo2.png"/>
          <p:cNvPicPr>
            <a:picLocks noChangeAspect="1"/>
          </p:cNvPicPr>
          <p:nvPr/>
        </p:nvPicPr>
        <p:blipFill>
          <a:blip r:embed="rId4"/>
          <a:srcRect t="8516" b="8516"/>
          <a:stretch>
            <a:fillRect/>
          </a:stretch>
        </p:blipFill>
        <p:spPr>
          <a:xfrm>
            <a:off x="1403260" y="11374870"/>
            <a:ext cx="8199807" cy="1360628"/>
          </a:xfrm>
          <a:prstGeom prst="rect">
            <a:avLst/>
          </a:prstGeom>
          <a:ln w="12700">
            <a:miter lim="400000"/>
          </a:ln>
        </p:spPr>
      </p:pic>
      <p:pic>
        <p:nvPicPr>
          <p:cNvPr id="160" name="CDNLA-show-vegas-Paris-2025-logo2.png" descr="CDNLA-show-vegas-Paris-2025-logo2.png"/>
          <p:cNvPicPr>
            <a:picLocks noChangeAspect="1"/>
          </p:cNvPicPr>
          <p:nvPr/>
        </p:nvPicPr>
        <p:blipFill>
          <a:blip r:embed="rId4"/>
          <a:srcRect t="8516" b="8516"/>
          <a:stretch>
            <a:fillRect/>
          </a:stretch>
        </p:blipFill>
        <p:spPr>
          <a:xfrm>
            <a:off x="7494331" y="14760721"/>
            <a:ext cx="6481762" cy="1075546"/>
          </a:xfrm>
          <a:prstGeom prst="rect">
            <a:avLst/>
          </a:prstGeom>
          <a:ln w="12700">
            <a:miter lim="400000"/>
          </a:ln>
        </p:spPr>
      </p:pic>
      <p:sp>
        <p:nvSpPr>
          <p:cNvPr id="161"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grpSp>
        <p:nvGrpSpPr>
          <p:cNvPr id="12" name="Group 11">
            <a:extLst>
              <a:ext uri="{FF2B5EF4-FFF2-40B4-BE49-F238E27FC236}">
                <a16:creationId xmlns:a16="http://schemas.microsoft.com/office/drawing/2014/main" id="{A125E918-1BEC-4E91-9C9A-A6F4CDA26CEC}"/>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CB5B61A7-EBE8-476B-B8D2-4DFB05D32306}"/>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EEF01DEA-A52B-4275-B0F1-E4DB04E7C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3" name="TextBox 2">
            <a:extLst>
              <a:ext uri="{FF2B5EF4-FFF2-40B4-BE49-F238E27FC236}">
                <a16:creationId xmlns:a16="http://schemas.microsoft.com/office/drawing/2014/main" id="{F2F96973-0345-23A1-2E16-00480F191765}"/>
              </a:ext>
            </a:extLst>
          </p:cNvPr>
          <p:cNvSpPr txBox="1"/>
          <p:nvPr/>
        </p:nvSpPr>
        <p:spPr>
          <a:xfrm>
            <a:off x="8628737" y="7296147"/>
            <a:ext cx="7126520" cy="140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Matt Daus</a:t>
            </a:r>
          </a:p>
          <a:p>
            <a:pPr defTabSz="914400">
              <a:defRPr sz="6000" b="1" i="1">
                <a:solidFill>
                  <a:srgbClr val="294A80"/>
                </a:solidFill>
              </a:defRPr>
            </a:pPr>
            <a:r>
              <a:rPr lang="en-US" sz="4000" dirty="0" err="1"/>
              <a:t>Windels</a:t>
            </a:r>
            <a:r>
              <a:rPr lang="en-US" sz="4000" dirty="0"/>
              <a:t> Marx </a:t>
            </a:r>
          </a:p>
        </p:txBody>
      </p:sp>
      <p:sp>
        <p:nvSpPr>
          <p:cNvPr id="4" name="TextBox 2">
            <a:extLst>
              <a:ext uri="{FF2B5EF4-FFF2-40B4-BE49-F238E27FC236}">
                <a16:creationId xmlns:a16="http://schemas.microsoft.com/office/drawing/2014/main" id="{B4524EC9-9B42-EB1C-8B54-012F7C9417D7}"/>
              </a:ext>
            </a:extLst>
          </p:cNvPr>
          <p:cNvSpPr txBox="1"/>
          <p:nvPr/>
        </p:nvSpPr>
        <p:spPr>
          <a:xfrm>
            <a:off x="14780927" y="7296146"/>
            <a:ext cx="7126520" cy="140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Andrew Don</a:t>
            </a:r>
          </a:p>
          <a:p>
            <a:pPr defTabSz="914400">
              <a:defRPr sz="6000" b="1" i="1">
                <a:solidFill>
                  <a:srgbClr val="294A80"/>
                </a:solidFill>
              </a:defRPr>
            </a:pPr>
            <a:r>
              <a:rPr lang="en-US" sz="4000" dirty="0"/>
              <a:t>Research Underwriters</a:t>
            </a:r>
          </a:p>
        </p:txBody>
      </p:sp>
      <p:sp>
        <p:nvSpPr>
          <p:cNvPr id="5" name="TextBox 2">
            <a:extLst>
              <a:ext uri="{FF2B5EF4-FFF2-40B4-BE49-F238E27FC236}">
                <a16:creationId xmlns:a16="http://schemas.microsoft.com/office/drawing/2014/main" id="{2BF0777D-3AA4-4CA0-E8B5-B19696E4DD4B}"/>
              </a:ext>
            </a:extLst>
          </p:cNvPr>
          <p:cNvSpPr txBox="1"/>
          <p:nvPr/>
        </p:nvSpPr>
        <p:spPr>
          <a:xfrm>
            <a:off x="3915745" y="9366292"/>
            <a:ext cx="16552505" cy="1400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294A80"/>
                </a:solidFill>
              </a:defRPr>
            </a:pPr>
            <a:r>
              <a:rPr lang="en-US" sz="4500" dirty="0"/>
              <a:t>Moderator: </a:t>
            </a:r>
            <a:r>
              <a:rPr lang="en-US" sz="4500" dirty="0">
                <a:effectLst>
                  <a:outerShdw blurRad="38100" dist="38100" dir="2700000" algn="tl">
                    <a:srgbClr val="000000">
                      <a:alpha val="43137"/>
                    </a:srgbClr>
                  </a:outerShdw>
                </a:effectLst>
              </a:rPr>
              <a:t>Jason Sharenow</a:t>
            </a:r>
          </a:p>
          <a:p>
            <a:pPr defTabSz="914400">
              <a:defRPr sz="6000" b="1" i="1">
                <a:solidFill>
                  <a:srgbClr val="294A80"/>
                </a:solidFill>
              </a:defRPr>
            </a:pPr>
            <a:r>
              <a:rPr lang="en-US" sz="4000" dirty="0"/>
              <a:t>Broadway Elite Worldwide</a:t>
            </a:r>
          </a:p>
        </p:txBody>
      </p:sp>
      <p:cxnSp>
        <p:nvCxnSpPr>
          <p:cNvPr id="7" name="Straight Connector 6">
            <a:extLst>
              <a:ext uri="{FF2B5EF4-FFF2-40B4-BE49-F238E27FC236}">
                <a16:creationId xmlns:a16="http://schemas.microsoft.com/office/drawing/2014/main" id="{B3456E96-4952-655B-AD4D-2A6F85290CE7}"/>
              </a:ext>
            </a:extLst>
          </p:cNvPr>
          <p:cNvCxnSpPr>
            <a:cxnSpLocks/>
          </p:cNvCxnSpPr>
          <p:nvPr/>
        </p:nvCxnSpPr>
        <p:spPr>
          <a:xfrm>
            <a:off x="6039807" y="5930001"/>
            <a:ext cx="18001682"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2"/>
          <p:cNvSpPr txBox="1"/>
          <p:nvPr/>
        </p:nvSpPr>
        <p:spPr>
          <a:xfrm>
            <a:off x="901752" y="2495371"/>
            <a:ext cx="11361966" cy="1275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571500" indent="-571500" algn="l" defTabSz="914400">
              <a:lnSpc>
                <a:spcPct val="130000"/>
              </a:lnSpc>
              <a:buSzPct val="123000"/>
              <a:buFont typeface="Arial" panose="020B0604020202020204" pitchFamily="34" charset="0"/>
              <a:buChar char="•"/>
              <a:defRPr sz="5000">
                <a:solidFill>
                  <a:srgbClr val="173D6D"/>
                </a:solidFill>
              </a:defRPr>
            </a:pPr>
            <a:endParaRPr lang="en-US" sz="6600" b="1" dirty="0"/>
          </a:p>
        </p:txBody>
      </p:sp>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 name="Title 1"/>
          <p:cNvSpPr>
            <a:spLocks noGrp="1"/>
          </p:cNvSpPr>
          <p:nvPr>
            <p:ph type="title"/>
          </p:nvPr>
        </p:nvSpPr>
        <p:spPr>
          <a:xfrm>
            <a:off x="1403260" y="1367492"/>
            <a:ext cx="21736658" cy="1610968"/>
          </a:xfrm>
        </p:spPr>
        <p:txBody>
          <a:bodyPr>
            <a:noAutofit/>
          </a:bodyPr>
          <a:lstStyle/>
          <a:p>
            <a:r>
              <a:rPr lang="en-US" sz="7500" dirty="0">
                <a:solidFill>
                  <a:schemeClr val="accent5">
                    <a:lumMod val="50000"/>
                  </a:schemeClr>
                </a:solidFill>
                <a:effectLst>
                  <a:outerShdw blurRad="38100" dist="38100" dir="2700000" algn="tl">
                    <a:srgbClr val="000000">
                      <a:alpha val="43137"/>
                    </a:srgbClr>
                  </a:outerShdw>
                </a:effectLst>
                <a:latin typeface="+mn-lt"/>
              </a:rPr>
              <a:t>What Can Operators Do to Reduce Costs Now?</a:t>
            </a:r>
          </a:p>
        </p:txBody>
      </p:sp>
      <p:sp>
        <p:nvSpPr>
          <p:cNvPr id="4" name="Content Placeholder 3"/>
          <p:cNvSpPr>
            <a:spLocks noGrp="1"/>
          </p:cNvSpPr>
          <p:nvPr>
            <p:ph sz="half" idx="2"/>
          </p:nvPr>
        </p:nvSpPr>
        <p:spPr>
          <a:xfrm>
            <a:off x="1679577" y="3655111"/>
            <a:ext cx="10512423" cy="6936204"/>
          </a:xfrm>
        </p:spPr>
        <p:txBody>
          <a:bodyPr>
            <a:normAutofit/>
          </a:bodyPr>
          <a:lstStyle/>
          <a:p>
            <a:pPr marL="0" indent="0">
              <a:buNone/>
            </a:pPr>
            <a:r>
              <a:rPr lang="en-US" sz="7000" b="1" dirty="0">
                <a:solidFill>
                  <a:schemeClr val="accent5">
                    <a:lumMod val="50000"/>
                  </a:schemeClr>
                </a:solidFill>
                <a:latin typeface="+mn-lt"/>
              </a:rPr>
              <a:t>REDUCE RISKS:</a:t>
            </a:r>
          </a:p>
          <a:p>
            <a:r>
              <a:rPr lang="en-US" sz="6700" dirty="0">
                <a:latin typeface="+mn-lt"/>
              </a:rPr>
              <a:t>Telematics</a:t>
            </a:r>
          </a:p>
          <a:p>
            <a:r>
              <a:rPr lang="en-US" sz="6700" dirty="0">
                <a:latin typeface="+mn-lt"/>
              </a:rPr>
              <a:t>Implement Safety Programs</a:t>
            </a:r>
          </a:p>
          <a:p>
            <a:pPr marL="0" indent="0">
              <a:buNone/>
            </a:pPr>
            <a:endParaRPr lang="en-US" sz="8000" b="1" dirty="0">
              <a:latin typeface="+mn-lt"/>
            </a:endParaRPr>
          </a:p>
        </p:txBody>
      </p:sp>
      <p:pic>
        <p:nvPicPr>
          <p:cNvPr id="15" name="Content Placeholder 14"/>
          <p:cNvPicPr>
            <a:picLocks noGrp="1" noChangeAspect="1"/>
          </p:cNvPicPr>
          <p:nvPr>
            <p:ph sz="quarter" idx="4"/>
          </p:nvPr>
        </p:nvPicPr>
        <p:blipFill rotWithShape="1">
          <a:blip r:embed="rId4"/>
          <a:stretch/>
        </p:blipFill>
        <p:spPr>
          <a:xfrm>
            <a:off x="12473285" y="3904454"/>
            <a:ext cx="10366375" cy="6437518"/>
          </a:xfrm>
        </p:spPr>
      </p:pic>
      <p:grpSp>
        <p:nvGrpSpPr>
          <p:cNvPr id="11" name="Group 10">
            <a:extLst>
              <a:ext uri="{FF2B5EF4-FFF2-40B4-BE49-F238E27FC236}">
                <a16:creationId xmlns:a16="http://schemas.microsoft.com/office/drawing/2014/main" id="{88ED2603-7FF7-4E14-892C-45BADA1A4A5D}"/>
              </a:ext>
            </a:extLst>
          </p:cNvPr>
          <p:cNvGrpSpPr/>
          <p:nvPr/>
        </p:nvGrpSpPr>
        <p:grpSpPr>
          <a:xfrm>
            <a:off x="19338612" y="11839138"/>
            <a:ext cx="4202914" cy="941466"/>
            <a:chOff x="19191009" y="11839138"/>
            <a:chExt cx="4202914" cy="941466"/>
          </a:xfrm>
        </p:grpSpPr>
        <p:sp>
          <p:nvSpPr>
            <p:cNvPr id="12" name="Platinum Sponsors">
              <a:extLst>
                <a:ext uri="{FF2B5EF4-FFF2-40B4-BE49-F238E27FC236}">
                  <a16:creationId xmlns:a16="http://schemas.microsoft.com/office/drawing/2014/main" id="{0C457313-A61B-49A6-8E22-D91054624BD5}"/>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3" name="Picture 12" descr="A black and white logo&#10;&#10;Description automatically generated">
              <a:extLst>
                <a:ext uri="{FF2B5EF4-FFF2-40B4-BE49-F238E27FC236}">
                  <a16:creationId xmlns:a16="http://schemas.microsoft.com/office/drawing/2014/main" id="{0FCE54F7-F680-41B6-AE2E-FDB3229B96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31017089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13" name="TextBox 1"/>
          <p:cNvSpPr txBox="1">
            <a:spLocks noGrp="1"/>
          </p:cNvSpPr>
          <p:nvPr>
            <p:ph type="title"/>
          </p:nvPr>
        </p:nvSpPr>
        <p:spPr>
          <a:xfrm>
            <a:off x="1403260" y="1499772"/>
            <a:ext cx="21724187" cy="1154533"/>
          </a:xfrm>
        </p:spPr>
        <p:txBody>
          <a:bodyPr>
            <a:normAutofit/>
          </a:bodyPr>
          <a:lstStyle>
            <a:lvl1pPr algn="l" defTabSz="914400">
              <a:defRPr sz="7500" b="1">
                <a:solidFill>
                  <a:srgbClr val="A45C35"/>
                </a:solidFill>
              </a:defRPr>
            </a:lvl1pPr>
          </a:lstStyle>
          <a:p>
            <a:r>
              <a:rPr lang="en-US" sz="8000" dirty="0">
                <a:solidFill>
                  <a:schemeClr val="accent5">
                    <a:lumMod val="50000"/>
                  </a:schemeClr>
                </a:solidFill>
                <a:effectLst>
                  <a:outerShdw blurRad="38100" dist="38100" dir="2700000" algn="tl">
                    <a:srgbClr val="000000">
                      <a:alpha val="43137"/>
                    </a:srgbClr>
                  </a:outerShdw>
                </a:effectLst>
                <a:latin typeface="+mn-lt"/>
              </a:rPr>
              <a:t>Deploy Telematics NOW!</a:t>
            </a:r>
          </a:p>
        </p:txBody>
      </p:sp>
      <p:sp>
        <p:nvSpPr>
          <p:cNvPr id="14" name="TextBox 2"/>
          <p:cNvSpPr txBox="1">
            <a:spLocks noGrp="1"/>
          </p:cNvSpPr>
          <p:nvPr>
            <p:ph sz="half" idx="2"/>
          </p:nvPr>
        </p:nvSpPr>
        <p:spPr>
          <a:xfrm>
            <a:off x="1217384" y="3290067"/>
            <a:ext cx="12573259" cy="7772400"/>
          </a:xfrm>
        </p:spPr>
        <p:txBody>
          <a:bodyPr/>
          <a:lstStyle/>
          <a:p>
            <a:r>
              <a:rPr lang="en-US" dirty="0">
                <a:latin typeface="+mn-lt"/>
              </a:rPr>
              <a:t>Cameras and devices </a:t>
            </a:r>
            <a:r>
              <a:rPr lang="en-US" b="1" dirty="0">
                <a:solidFill>
                  <a:schemeClr val="accent5">
                    <a:lumMod val="50000"/>
                  </a:schemeClr>
                </a:solidFill>
                <a:latin typeface="+mn-lt"/>
              </a:rPr>
              <a:t>collect driving data</a:t>
            </a:r>
          </a:p>
          <a:p>
            <a:r>
              <a:rPr lang="en-US" dirty="0">
                <a:latin typeface="+mn-lt"/>
              </a:rPr>
              <a:t>New systems can </a:t>
            </a:r>
            <a:r>
              <a:rPr lang="en-US" b="1" dirty="0">
                <a:solidFill>
                  <a:schemeClr val="accent5">
                    <a:lumMod val="50000"/>
                  </a:schemeClr>
                </a:solidFill>
                <a:latin typeface="+mn-lt"/>
              </a:rPr>
              <a:t>alert to the risk of a collision or distracted driving </a:t>
            </a:r>
            <a:r>
              <a:rPr lang="en-US" dirty="0">
                <a:latin typeface="+mn-lt"/>
              </a:rPr>
              <a:t>prior to the event to help prevent it</a:t>
            </a:r>
          </a:p>
          <a:p>
            <a:r>
              <a:rPr lang="en-US" dirty="0">
                <a:latin typeface="+mn-lt"/>
              </a:rPr>
              <a:t>Evidence can be used to </a:t>
            </a:r>
            <a:r>
              <a:rPr lang="en-US" b="1" dirty="0">
                <a:solidFill>
                  <a:schemeClr val="accent5">
                    <a:lumMod val="50000"/>
                  </a:schemeClr>
                </a:solidFill>
                <a:latin typeface="+mn-lt"/>
              </a:rPr>
              <a:t>verify claims</a:t>
            </a:r>
          </a:p>
          <a:p>
            <a:r>
              <a:rPr lang="en-US" b="1" dirty="0">
                <a:latin typeface="+mn-lt"/>
              </a:rPr>
              <a:t>Reduce fraud</a:t>
            </a:r>
          </a:p>
          <a:p>
            <a:r>
              <a:rPr lang="en-US" b="1" dirty="0">
                <a:latin typeface="+mn-lt"/>
              </a:rPr>
              <a:t>Reduce claims</a:t>
            </a:r>
          </a:p>
        </p:txBody>
      </p:sp>
      <p:pic>
        <p:nvPicPr>
          <p:cNvPr id="15" name="Content Placeholder 14"/>
          <p:cNvPicPr>
            <a:picLocks noGrp="1" noChangeAspect="1"/>
          </p:cNvPicPr>
          <p:nvPr>
            <p:ph sz="quarter" idx="4"/>
          </p:nvPr>
        </p:nvPicPr>
        <p:blipFill>
          <a:blip r:embed="rId4"/>
          <a:stretch>
            <a:fillRect/>
          </a:stretch>
        </p:blipFill>
        <p:spPr>
          <a:xfrm>
            <a:off x="14264640" y="3417226"/>
            <a:ext cx="9424489" cy="6969067"/>
          </a:xfrm>
        </p:spPr>
      </p:pic>
      <p:grpSp>
        <p:nvGrpSpPr>
          <p:cNvPr id="10" name="Group 9">
            <a:extLst>
              <a:ext uri="{FF2B5EF4-FFF2-40B4-BE49-F238E27FC236}">
                <a16:creationId xmlns:a16="http://schemas.microsoft.com/office/drawing/2014/main" id="{223C4BE7-8548-4810-85B6-9DE43C2016C1}"/>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7A2C3B5B-0C0C-4AAA-9F70-BC51734EC3E8}"/>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D88E5856-FBF0-4B33-A99A-1D61CD201E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20425957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2"/>
          <p:cNvSpPr txBox="1"/>
          <p:nvPr/>
        </p:nvSpPr>
        <p:spPr>
          <a:xfrm>
            <a:off x="901752" y="2495371"/>
            <a:ext cx="15127142" cy="923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a:endParaRPr lang="en-US" sz="5400" dirty="0"/>
          </a:p>
        </p:txBody>
      </p:sp>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1" name="TextBox 1"/>
          <p:cNvSpPr txBox="1">
            <a:spLocks noGrp="1"/>
          </p:cNvSpPr>
          <p:nvPr>
            <p:ph type="title"/>
          </p:nvPr>
        </p:nvSpPr>
        <p:spPr>
          <a:xfrm>
            <a:off x="1679577" y="862303"/>
            <a:ext cx="21031200" cy="1284522"/>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Telematics Reduces Claims – BIG TIME!</a:t>
            </a:r>
          </a:p>
        </p:txBody>
      </p:sp>
      <p:sp>
        <p:nvSpPr>
          <p:cNvPr id="27" name="Text Placeholder 13"/>
          <p:cNvSpPr>
            <a:spLocks noGrp="1"/>
          </p:cNvSpPr>
          <p:nvPr>
            <p:ph sz="half" idx="2"/>
          </p:nvPr>
        </p:nvSpPr>
        <p:spPr>
          <a:xfrm>
            <a:off x="1560164" y="2495371"/>
            <a:ext cx="12801600" cy="8820328"/>
          </a:xfrm>
        </p:spPr>
        <p:txBody>
          <a:bodyPr>
            <a:normAutofit fontScale="92500"/>
          </a:bodyPr>
          <a:lstStyle/>
          <a:p>
            <a:r>
              <a:rPr lang="en-US" b="1" dirty="0">
                <a:latin typeface="+mn-lt"/>
              </a:rPr>
              <a:t>Safer drivers reduce frequency/size of claims</a:t>
            </a:r>
          </a:p>
          <a:p>
            <a:r>
              <a:rPr lang="en-US" dirty="0">
                <a:latin typeface="+mn-lt"/>
              </a:rPr>
              <a:t>Telematics insurance policies, on average, result in 50% fewer claims vs. non telematics policies (</a:t>
            </a:r>
            <a:r>
              <a:rPr lang="en-US" dirty="0" err="1">
                <a:latin typeface="+mn-lt"/>
              </a:rPr>
              <a:t>Ptolemus</a:t>
            </a:r>
            <a:r>
              <a:rPr lang="en-US" dirty="0">
                <a:latin typeface="+mn-lt"/>
              </a:rPr>
              <a:t> Consulting Group Data)</a:t>
            </a:r>
          </a:p>
          <a:p>
            <a:r>
              <a:rPr lang="en-US" b="1" dirty="0">
                <a:latin typeface="+mn-lt"/>
              </a:rPr>
              <a:t>Usage Based Insurance (UBI) </a:t>
            </a:r>
            <a:r>
              <a:rPr lang="en-US" dirty="0">
                <a:latin typeface="+mn-lt"/>
              </a:rPr>
              <a:t>uses driving habit data to calculate policy premiums</a:t>
            </a:r>
          </a:p>
          <a:p>
            <a:pPr lvl="1"/>
            <a:r>
              <a:rPr lang="en-US" dirty="0">
                <a:latin typeface="+mn-lt"/>
              </a:rPr>
              <a:t>In-vehicle device or phone app collects driving data and sends to the insurance company </a:t>
            </a:r>
            <a:r>
              <a:rPr lang="en-US" dirty="0">
                <a:latin typeface="+mn-lt"/>
                <a:sym typeface="Wingdings" panose="05000000000000000000" pitchFamily="2" charset="2"/>
              </a:rPr>
              <a:t> </a:t>
            </a:r>
            <a:r>
              <a:rPr lang="en-US" dirty="0">
                <a:latin typeface="+mn-lt"/>
              </a:rPr>
              <a:t>insurance company uses data to calculate  premiums</a:t>
            </a:r>
          </a:p>
          <a:p>
            <a:endParaRPr lang="en-US" dirty="0"/>
          </a:p>
        </p:txBody>
      </p:sp>
      <p:pic>
        <p:nvPicPr>
          <p:cNvPr id="26" name="Content Placeholder 25"/>
          <p:cNvPicPr>
            <a:picLocks noGrp="1" noChangeAspect="1"/>
          </p:cNvPicPr>
          <p:nvPr>
            <p:ph sz="quarter" idx="4"/>
          </p:nvPr>
        </p:nvPicPr>
        <p:blipFill>
          <a:blip r:embed="rId4"/>
          <a:stretch>
            <a:fillRect/>
          </a:stretch>
        </p:blipFill>
        <p:spPr>
          <a:xfrm>
            <a:off x="15020175" y="2887579"/>
            <a:ext cx="8341667" cy="7776205"/>
          </a:xfrm>
        </p:spPr>
      </p:pic>
      <p:grpSp>
        <p:nvGrpSpPr>
          <p:cNvPr id="11" name="Group 10">
            <a:extLst>
              <a:ext uri="{FF2B5EF4-FFF2-40B4-BE49-F238E27FC236}">
                <a16:creationId xmlns:a16="http://schemas.microsoft.com/office/drawing/2014/main" id="{4C4A92CD-F721-4FA9-9B44-831D65804D03}"/>
              </a:ext>
            </a:extLst>
          </p:cNvPr>
          <p:cNvGrpSpPr/>
          <p:nvPr/>
        </p:nvGrpSpPr>
        <p:grpSpPr>
          <a:xfrm>
            <a:off x="19338612" y="11839138"/>
            <a:ext cx="4202914" cy="941466"/>
            <a:chOff x="19191009" y="11839138"/>
            <a:chExt cx="4202914" cy="941466"/>
          </a:xfrm>
        </p:grpSpPr>
        <p:sp>
          <p:nvSpPr>
            <p:cNvPr id="12" name="Platinum Sponsors">
              <a:extLst>
                <a:ext uri="{FF2B5EF4-FFF2-40B4-BE49-F238E27FC236}">
                  <a16:creationId xmlns:a16="http://schemas.microsoft.com/office/drawing/2014/main" id="{8EB26A6A-3E96-45FD-B69E-3F14977CA1A4}"/>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3" name="Picture 12" descr="A black and white logo&#10;&#10;Description automatically generated">
              <a:extLst>
                <a:ext uri="{FF2B5EF4-FFF2-40B4-BE49-F238E27FC236}">
                  <a16:creationId xmlns:a16="http://schemas.microsoft.com/office/drawing/2014/main" id="{E528D6CE-A5E6-4F4D-9746-7F5CA68A3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119015963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4" name="TextBox 1"/>
          <p:cNvSpPr txBox="1">
            <a:spLocks noGrp="1"/>
          </p:cNvSpPr>
          <p:nvPr>
            <p:ph type="title"/>
          </p:nvPr>
        </p:nvSpPr>
        <p:spPr>
          <a:xfrm>
            <a:off x="1595438" y="1550114"/>
            <a:ext cx="21031200" cy="2651126"/>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Telematics - Financial Benefits</a:t>
            </a:r>
          </a:p>
        </p:txBody>
      </p:sp>
      <p:sp>
        <p:nvSpPr>
          <p:cNvPr id="25" name="TextBox 2"/>
          <p:cNvSpPr txBox="1">
            <a:spLocks noGrp="1"/>
          </p:cNvSpPr>
          <p:nvPr>
            <p:ph sz="half" idx="2"/>
          </p:nvPr>
        </p:nvSpPr>
        <p:spPr>
          <a:xfrm>
            <a:off x="1595438" y="3659815"/>
            <a:ext cx="12801600" cy="7772400"/>
          </a:xfrm>
        </p:spPr>
        <p:txBody>
          <a:bodyPr>
            <a:normAutofit/>
          </a:bodyPr>
          <a:lstStyle/>
          <a:p>
            <a:r>
              <a:rPr lang="en-US" sz="6000" dirty="0">
                <a:latin typeface="+mn-lt"/>
              </a:rPr>
              <a:t>Insurance discounts</a:t>
            </a:r>
          </a:p>
          <a:p>
            <a:r>
              <a:rPr lang="en-US" sz="6000" dirty="0">
                <a:latin typeface="+mn-lt"/>
              </a:rPr>
              <a:t>Negotiate reduced deductibles</a:t>
            </a:r>
          </a:p>
          <a:p>
            <a:r>
              <a:rPr lang="en-US" sz="6000" dirty="0">
                <a:latin typeface="+mn-lt"/>
              </a:rPr>
              <a:t>Long-term premium reductions</a:t>
            </a:r>
          </a:p>
        </p:txBody>
      </p:sp>
      <p:pic>
        <p:nvPicPr>
          <p:cNvPr id="1026" name="Picture 2" descr="Big Discount Vector Art, Icons, and Graphics for Free Download"/>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l="17451" r="17494"/>
          <a:stretch/>
        </p:blipFill>
        <p:spPr bwMode="auto">
          <a:xfrm>
            <a:off x="14589216" y="2317189"/>
            <a:ext cx="8442439" cy="77881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22173DA-AFC1-4621-BD70-E5686A341B17}"/>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CA1B8F7B-B475-4ED7-A87F-C1AE5590FE92}"/>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FEDB9084-AF03-4C42-943E-2EAF970099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12557104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2" name="Title 1"/>
          <p:cNvSpPr>
            <a:spLocks noGrp="1"/>
          </p:cNvSpPr>
          <p:nvPr>
            <p:ph type="title"/>
          </p:nvPr>
        </p:nvSpPr>
        <p:spPr>
          <a:xfrm>
            <a:off x="1679577" y="1232877"/>
            <a:ext cx="21031200" cy="1360628"/>
          </a:xfrm>
        </p:spPr>
        <p:txBody>
          <a:bodyPr>
            <a:normAutofit fontScale="90000"/>
          </a:bodyPr>
          <a:lstStyle/>
          <a:p>
            <a:r>
              <a:rPr lang="en-US" sz="8900" dirty="0">
                <a:solidFill>
                  <a:schemeClr val="accent5">
                    <a:lumMod val="50000"/>
                  </a:schemeClr>
                </a:solidFill>
                <a:effectLst>
                  <a:outerShdw blurRad="38100" dist="38100" dir="2700000" algn="tl">
                    <a:srgbClr val="000000">
                      <a:alpha val="43137"/>
                    </a:srgbClr>
                  </a:outerShdw>
                </a:effectLst>
                <a:latin typeface="+mn-lt"/>
              </a:rPr>
              <a:t>Telematics – Contractor Labor Issues</a:t>
            </a:r>
            <a:br>
              <a:rPr lang="en-US" dirty="0"/>
            </a:br>
            <a:endParaRPr lang="en-US" dirty="0"/>
          </a:p>
        </p:txBody>
      </p:sp>
      <p:sp>
        <p:nvSpPr>
          <p:cNvPr id="13" name="TextBox 2"/>
          <p:cNvSpPr txBox="1">
            <a:spLocks noGrp="1"/>
          </p:cNvSpPr>
          <p:nvPr>
            <p:ph sz="half" idx="2"/>
          </p:nvPr>
        </p:nvSpPr>
        <p:spPr>
          <a:xfrm>
            <a:off x="1679577" y="2787416"/>
            <a:ext cx="12801600" cy="7772400"/>
          </a:xfrm>
        </p:spPr>
        <p:txBody>
          <a:bodyPr>
            <a:normAutofit/>
          </a:bodyPr>
          <a:lstStyle/>
          <a:p>
            <a:r>
              <a:rPr lang="en-US" sz="6000" dirty="0">
                <a:latin typeface="+mn-lt"/>
              </a:rPr>
              <a:t>Operators might be hesitant to require I/</a:t>
            </a:r>
            <a:r>
              <a:rPr lang="en-US" sz="6000" dirty="0" err="1">
                <a:latin typeface="+mn-lt"/>
              </a:rPr>
              <a:t>Os</a:t>
            </a:r>
            <a:r>
              <a:rPr lang="en-US" sz="6000" dirty="0">
                <a:latin typeface="+mn-lt"/>
              </a:rPr>
              <a:t> to use telematics due to concerns about worker classification</a:t>
            </a:r>
          </a:p>
          <a:p>
            <a:r>
              <a:rPr lang="en-US" sz="6000" dirty="0">
                <a:latin typeface="+mn-lt"/>
              </a:rPr>
              <a:t>If regulators mandate telematics, it could help operators to avoid worker classification disputes</a:t>
            </a:r>
          </a:p>
        </p:txBody>
      </p:sp>
      <p:pic>
        <p:nvPicPr>
          <p:cNvPr id="17" name="Content Placeholder 16"/>
          <p:cNvPicPr>
            <a:picLocks noGrp="1" noChangeAspect="1"/>
          </p:cNvPicPr>
          <p:nvPr>
            <p:ph sz="quarter" idx="4"/>
          </p:nvPr>
        </p:nvPicPr>
        <p:blipFill>
          <a:blip r:embed="rId4"/>
          <a:stretch>
            <a:fillRect/>
          </a:stretch>
        </p:blipFill>
        <p:spPr>
          <a:xfrm>
            <a:off x="14461450" y="3876256"/>
            <a:ext cx="9459118" cy="5963487"/>
          </a:xfrm>
          <a:prstGeom prst="rect">
            <a:avLst/>
          </a:prstGeom>
        </p:spPr>
      </p:pic>
      <p:grpSp>
        <p:nvGrpSpPr>
          <p:cNvPr id="10" name="Group 9">
            <a:extLst>
              <a:ext uri="{FF2B5EF4-FFF2-40B4-BE49-F238E27FC236}">
                <a16:creationId xmlns:a16="http://schemas.microsoft.com/office/drawing/2014/main" id="{080D9568-B599-4C10-9451-F831B1CA1CA7}"/>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9AB2AB2A-A638-4886-9277-87A4F4215343}"/>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E6ED97EE-D2B5-4B85-89AB-760AA1510B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127014488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13" name="TextBox 1"/>
          <p:cNvSpPr txBox="1">
            <a:spLocks noGrp="1"/>
          </p:cNvSpPr>
          <p:nvPr>
            <p:ph type="title"/>
          </p:nvPr>
        </p:nvSpPr>
        <p:spPr>
          <a:xfrm>
            <a:off x="1403260" y="1129790"/>
            <a:ext cx="21031200" cy="1219722"/>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Institute a Safety Program </a:t>
            </a:r>
          </a:p>
        </p:txBody>
      </p:sp>
      <p:sp>
        <p:nvSpPr>
          <p:cNvPr id="15" name="TextBox 2"/>
          <p:cNvSpPr txBox="1">
            <a:spLocks noGrp="1"/>
          </p:cNvSpPr>
          <p:nvPr>
            <p:ph sz="half" idx="2"/>
          </p:nvPr>
        </p:nvSpPr>
        <p:spPr>
          <a:xfrm>
            <a:off x="1571211" y="2637219"/>
            <a:ext cx="11939516" cy="6789123"/>
          </a:xfrm>
        </p:spPr>
        <p:txBody>
          <a:bodyPr>
            <a:noAutofit/>
          </a:bodyPr>
          <a:lstStyle/>
          <a:p>
            <a:r>
              <a:rPr lang="en-US" sz="5000" dirty="0">
                <a:latin typeface="+mn-lt"/>
              </a:rPr>
              <a:t>Telematics monitoring (AI)</a:t>
            </a:r>
          </a:p>
          <a:p>
            <a:r>
              <a:rPr lang="en-US" sz="5000" dirty="0">
                <a:latin typeface="+mn-lt"/>
              </a:rPr>
              <a:t>Defensive driving courses</a:t>
            </a:r>
          </a:p>
          <a:p>
            <a:r>
              <a:rPr lang="en-US" sz="5000" dirty="0">
                <a:latin typeface="+mn-lt"/>
              </a:rPr>
              <a:t>Safety incentive programs</a:t>
            </a:r>
          </a:p>
          <a:p>
            <a:pPr lvl="1"/>
            <a:r>
              <a:rPr lang="en-US" sz="5000" dirty="0">
                <a:latin typeface="+mn-lt"/>
              </a:rPr>
              <a:t>More $, awards</a:t>
            </a:r>
          </a:p>
          <a:p>
            <a:r>
              <a:rPr lang="en-US" sz="5000" dirty="0">
                <a:latin typeface="+mn-lt"/>
              </a:rPr>
              <a:t>Fleet diversification</a:t>
            </a:r>
          </a:p>
          <a:p>
            <a:r>
              <a:rPr lang="en-US" sz="5000" dirty="0">
                <a:latin typeface="+mn-lt"/>
              </a:rPr>
              <a:t>Review Central Analysis Bureau (CAB) Report &amp; FMCSA Safety Ratings</a:t>
            </a:r>
            <a:endParaRPr lang="en-US" sz="5000" dirty="0">
              <a:highlight>
                <a:srgbClr val="FFFF00"/>
              </a:highlight>
              <a:latin typeface="+mn-lt"/>
            </a:endParaRPr>
          </a:p>
        </p:txBody>
      </p:sp>
      <p:pic>
        <p:nvPicPr>
          <p:cNvPr id="5" name="Content Placeholder 4" descr="A black and blue logo&#10;&#10;Description automatically generated">
            <a:extLst>
              <a:ext uri="{FF2B5EF4-FFF2-40B4-BE49-F238E27FC236}">
                <a16:creationId xmlns:a16="http://schemas.microsoft.com/office/drawing/2014/main" id="{F29BB7BB-20E1-402F-941F-C962C6F51F3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14128898" y="2820901"/>
            <a:ext cx="9412628" cy="2651126"/>
          </a:xfrm>
        </p:spPr>
      </p:pic>
      <p:grpSp>
        <p:nvGrpSpPr>
          <p:cNvPr id="16" name="Group 15">
            <a:extLst>
              <a:ext uri="{FF2B5EF4-FFF2-40B4-BE49-F238E27FC236}">
                <a16:creationId xmlns:a16="http://schemas.microsoft.com/office/drawing/2014/main" id="{282EE1DF-813A-4BD7-9457-2115AB6AFBA3}"/>
              </a:ext>
            </a:extLst>
          </p:cNvPr>
          <p:cNvGrpSpPr/>
          <p:nvPr/>
        </p:nvGrpSpPr>
        <p:grpSpPr>
          <a:xfrm>
            <a:off x="19338612" y="11839138"/>
            <a:ext cx="4202914" cy="941466"/>
            <a:chOff x="19191009" y="11839138"/>
            <a:chExt cx="4202914" cy="941466"/>
          </a:xfrm>
        </p:grpSpPr>
        <p:sp>
          <p:nvSpPr>
            <p:cNvPr id="17" name="Platinum Sponsors">
              <a:extLst>
                <a:ext uri="{FF2B5EF4-FFF2-40B4-BE49-F238E27FC236}">
                  <a16:creationId xmlns:a16="http://schemas.microsoft.com/office/drawing/2014/main" id="{74489E33-F402-4CA2-B62D-D48F514C7368}"/>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8" name="Picture 17" descr="A black and white logo&#10;&#10;Description automatically generated">
              <a:extLst>
                <a:ext uri="{FF2B5EF4-FFF2-40B4-BE49-F238E27FC236}">
                  <a16:creationId xmlns:a16="http://schemas.microsoft.com/office/drawing/2014/main" id="{FCAF352A-9BA1-4921-AE11-B3CAAFA20F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3" name="TextBox 2">
            <a:extLst>
              <a:ext uri="{FF2B5EF4-FFF2-40B4-BE49-F238E27FC236}">
                <a16:creationId xmlns:a16="http://schemas.microsoft.com/office/drawing/2014/main" id="{D98E7940-B67E-1ED8-396F-39646BECE8CD}"/>
              </a:ext>
            </a:extLst>
          </p:cNvPr>
          <p:cNvSpPr txBox="1"/>
          <p:nvPr/>
        </p:nvSpPr>
        <p:spPr>
          <a:xfrm>
            <a:off x="13889988" y="6535159"/>
            <a:ext cx="9890447"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b="1" dirty="0">
                <a:solidFill>
                  <a:schemeClr val="accent5">
                    <a:lumMod val="50000"/>
                  </a:schemeClr>
                </a:solidFill>
                <a:latin typeface="+mn-lt"/>
              </a:rPr>
              <a:t>See NLA’s Best Insurance Practices Document</a:t>
            </a:r>
          </a:p>
        </p:txBody>
      </p:sp>
    </p:spTree>
    <p:extLst>
      <p:ext uri="{BB962C8B-B14F-4D97-AF65-F5344CB8AC3E}">
        <p14:creationId xmlns:p14="http://schemas.microsoft.com/office/powerpoint/2010/main" val="40358249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13" name="TextBox 1"/>
          <p:cNvSpPr txBox="1">
            <a:spLocks noGrp="1"/>
          </p:cNvSpPr>
          <p:nvPr>
            <p:ph type="title"/>
          </p:nvPr>
        </p:nvSpPr>
        <p:spPr>
          <a:xfrm>
            <a:off x="1403260" y="1715245"/>
            <a:ext cx="21031200" cy="1079888"/>
          </a:xfrm>
        </p:spPr>
        <p:txBody>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latin typeface="+mn-lt"/>
              </a:rPr>
              <a:t>Get Involved &amp; Support Associations!</a:t>
            </a:r>
          </a:p>
        </p:txBody>
      </p:sp>
      <p:sp>
        <p:nvSpPr>
          <p:cNvPr id="14" name="TextBox 2"/>
          <p:cNvSpPr txBox="1">
            <a:spLocks noGrp="1"/>
          </p:cNvSpPr>
          <p:nvPr>
            <p:ph sz="half" idx="2"/>
          </p:nvPr>
        </p:nvSpPr>
        <p:spPr>
          <a:xfrm>
            <a:off x="1403260" y="3427010"/>
            <a:ext cx="12801600" cy="7410964"/>
          </a:xfrm>
        </p:spPr>
        <p:txBody>
          <a:bodyPr>
            <a:normAutofit/>
          </a:bodyPr>
          <a:lstStyle/>
          <a:p>
            <a:pPr>
              <a:spcAft>
                <a:spcPts val="2400"/>
              </a:spcAft>
            </a:pPr>
            <a:r>
              <a:rPr lang="en-US" sz="5000" b="1" dirty="0">
                <a:latin typeface="+mn-lt"/>
              </a:rPr>
              <a:t>NLA Insurance Task Force</a:t>
            </a:r>
          </a:p>
          <a:p>
            <a:pPr>
              <a:spcAft>
                <a:spcPts val="1200"/>
              </a:spcAft>
            </a:pPr>
            <a:r>
              <a:rPr lang="en-US" sz="5000" b="1" dirty="0">
                <a:latin typeface="+mn-lt"/>
              </a:rPr>
              <a:t>State Limousine Associations</a:t>
            </a:r>
          </a:p>
          <a:p>
            <a:pPr lvl="1">
              <a:spcAft>
                <a:spcPts val="1200"/>
              </a:spcAft>
            </a:pPr>
            <a:r>
              <a:rPr lang="en-US" sz="5000" dirty="0">
                <a:latin typeface="+mn-lt"/>
              </a:rPr>
              <a:t>Subject matter insurance experts </a:t>
            </a:r>
          </a:p>
          <a:p>
            <a:pPr lvl="1">
              <a:spcAft>
                <a:spcPts val="1200"/>
              </a:spcAft>
            </a:pPr>
            <a:r>
              <a:rPr lang="en-US" sz="5000" dirty="0">
                <a:latin typeface="+mn-lt"/>
              </a:rPr>
              <a:t>Lobbyists and lawyers</a:t>
            </a:r>
          </a:p>
          <a:p>
            <a:pPr lvl="1">
              <a:spcAft>
                <a:spcPts val="2400"/>
              </a:spcAft>
            </a:pPr>
            <a:r>
              <a:rPr lang="en-US" sz="5000" dirty="0">
                <a:latin typeface="+mn-lt"/>
              </a:rPr>
              <a:t>Public relations/media</a:t>
            </a:r>
          </a:p>
          <a:p>
            <a:pPr>
              <a:spcAft>
                <a:spcPts val="2400"/>
              </a:spcAft>
            </a:pPr>
            <a:r>
              <a:rPr lang="en-US" sz="5000" b="1" dirty="0">
                <a:latin typeface="+mn-lt"/>
              </a:rPr>
              <a:t>Federal Solutions?</a:t>
            </a:r>
          </a:p>
        </p:txBody>
      </p:sp>
      <p:pic>
        <p:nvPicPr>
          <p:cNvPr id="15" name="Content Placeholder 14"/>
          <p:cNvPicPr>
            <a:picLocks noGrp="1" noChangeAspect="1"/>
          </p:cNvPicPr>
          <p:nvPr>
            <p:ph sz="quarter" idx="4"/>
          </p:nvPr>
        </p:nvPicPr>
        <p:blipFill>
          <a:blip r:embed="rId4"/>
          <a:stretch>
            <a:fillRect/>
          </a:stretch>
        </p:blipFill>
        <p:spPr>
          <a:xfrm>
            <a:off x="14792623" y="3492688"/>
            <a:ext cx="8047037" cy="6628353"/>
          </a:xfrm>
        </p:spPr>
      </p:pic>
      <p:grpSp>
        <p:nvGrpSpPr>
          <p:cNvPr id="10" name="Group 9">
            <a:extLst>
              <a:ext uri="{FF2B5EF4-FFF2-40B4-BE49-F238E27FC236}">
                <a16:creationId xmlns:a16="http://schemas.microsoft.com/office/drawing/2014/main" id="{A71DA1E3-3CC8-4B5D-A87A-7DCD27C3E6B9}"/>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E51C9674-5DE5-498F-9745-C480D83BEBD1}"/>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7FF6D100-3BEB-4BF5-85F0-1EEF9FE44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142347666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C7CD-E9A9-484B-53CF-4C89695375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99F69B-53C6-3D30-AF6E-CDA2E2DFBF79}"/>
              </a:ext>
            </a:extLst>
          </p:cNvPr>
          <p:cNvSpPr>
            <a:spLocks noGrp="1"/>
          </p:cNvSpPr>
          <p:nvPr>
            <p:ph sz="half" idx="2"/>
          </p:nvPr>
        </p:nvSpPr>
        <p:spPr>
          <a:xfrm>
            <a:off x="761580" y="3002741"/>
            <a:ext cx="14803394" cy="7565865"/>
          </a:xfrm>
        </p:spPr>
        <p:txBody>
          <a:bodyPr>
            <a:noAutofit/>
          </a:bodyPr>
          <a:lstStyle/>
          <a:p>
            <a:pPr marL="0" indent="0" algn="ctr">
              <a:spcAft>
                <a:spcPts val="600"/>
              </a:spcAft>
              <a:buNone/>
            </a:pPr>
            <a:r>
              <a:rPr lang="en-US" sz="5000" b="1" u="sng" dirty="0">
                <a:latin typeface="+mn-lt"/>
              </a:rPr>
              <a:t>Extending the Graves Amendment to Limos?</a:t>
            </a:r>
          </a:p>
          <a:p>
            <a:pPr marL="0" indent="0" algn="ctr">
              <a:spcAft>
                <a:spcPts val="600"/>
              </a:spcAft>
              <a:buNone/>
            </a:pPr>
            <a:endParaRPr lang="en-US" b="1" dirty="0">
              <a:latin typeface="+mn-lt"/>
            </a:endParaRPr>
          </a:p>
          <a:p>
            <a:pPr lvl="1">
              <a:spcAft>
                <a:spcPts val="600"/>
              </a:spcAft>
            </a:pPr>
            <a:r>
              <a:rPr lang="en-US" b="1" dirty="0">
                <a:latin typeface="+mn-lt"/>
              </a:rPr>
              <a:t>Graves (49 USCS § 30106): </a:t>
            </a:r>
            <a:r>
              <a:rPr lang="en-US" dirty="0">
                <a:latin typeface="+mn-lt"/>
              </a:rPr>
              <a:t>Rental/leased vehicle owners cannot be vicariously liable for the vehicle’s negligent operation. </a:t>
            </a:r>
          </a:p>
          <a:p>
            <a:pPr marL="609600" lvl="1" indent="0">
              <a:spcAft>
                <a:spcPts val="600"/>
              </a:spcAft>
              <a:buNone/>
            </a:pPr>
            <a:endParaRPr lang="en-US" dirty="0">
              <a:latin typeface="+mn-lt"/>
            </a:endParaRPr>
          </a:p>
          <a:p>
            <a:pPr lvl="1">
              <a:spcAft>
                <a:spcPts val="600"/>
              </a:spcAft>
            </a:pPr>
            <a:r>
              <a:rPr lang="en-US" b="1" dirty="0">
                <a:latin typeface="+mn-lt"/>
              </a:rPr>
              <a:t>IDEA: </a:t>
            </a:r>
            <a:r>
              <a:rPr lang="en-US" b="1" i="1" dirty="0">
                <a:latin typeface="+mn-lt"/>
              </a:rPr>
              <a:t>Shield limousine companies from vicarious liability for actions of independent contractor drivers?</a:t>
            </a:r>
          </a:p>
        </p:txBody>
      </p:sp>
      <p:sp>
        <p:nvSpPr>
          <p:cNvPr id="7" name="TextBox 1">
            <a:extLst>
              <a:ext uri="{FF2B5EF4-FFF2-40B4-BE49-F238E27FC236}">
                <a16:creationId xmlns:a16="http://schemas.microsoft.com/office/drawing/2014/main" id="{8D991F36-5E5A-6448-0FD2-7C7DD24D2FC8}"/>
              </a:ext>
            </a:extLst>
          </p:cNvPr>
          <p:cNvSpPr txBox="1">
            <a:spLocks/>
          </p:cNvSpPr>
          <p:nvPr/>
        </p:nvSpPr>
        <p:spPr>
          <a:xfrm>
            <a:off x="761580" y="1142997"/>
            <a:ext cx="21031200" cy="1217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914400" rtl="0" latinLnBrk="0">
              <a:lnSpc>
                <a:spcPct val="80000"/>
              </a:lnSpc>
              <a:spcBef>
                <a:spcPts val="0"/>
              </a:spcBef>
              <a:spcAft>
                <a:spcPts val="0"/>
              </a:spcAft>
              <a:buClrTx/>
              <a:buSzTx/>
              <a:buFontTx/>
              <a:buNone/>
              <a:tabLst/>
              <a:defRPr sz="7500" b="1" i="0" u="none" strike="noStrike" cap="none" spc="-170" baseline="0">
                <a:solidFill>
                  <a:srgbClr val="A45C35"/>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en-US" dirty="0">
                <a:solidFill>
                  <a:schemeClr val="accent5">
                    <a:lumMod val="50000"/>
                  </a:schemeClr>
                </a:solidFill>
                <a:effectLst>
                  <a:outerShdw blurRad="38100" dist="38100" dir="2700000" algn="tl">
                    <a:srgbClr val="000000">
                      <a:alpha val="43137"/>
                    </a:srgbClr>
                  </a:outerShdw>
                </a:effectLst>
                <a:latin typeface="+mn-lt"/>
              </a:rPr>
              <a:t>Might a Federal Approach Work?</a:t>
            </a:r>
          </a:p>
        </p:txBody>
      </p:sp>
      <p:pic>
        <p:nvPicPr>
          <p:cNvPr id="2" name="footer.png" descr="footer.png">
            <a:extLst>
              <a:ext uri="{FF2B5EF4-FFF2-40B4-BE49-F238E27FC236}">
                <a16:creationId xmlns:a16="http://schemas.microsoft.com/office/drawing/2014/main" id="{ACA65083-AFA1-9624-4A67-E7A8A1A0975C}"/>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4" name="Rounded Rectangle">
            <a:extLst>
              <a:ext uri="{FF2B5EF4-FFF2-40B4-BE49-F238E27FC236}">
                <a16:creationId xmlns:a16="http://schemas.microsoft.com/office/drawing/2014/main" id="{41084E1D-6F74-0249-8444-AA225EA081A5}"/>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8" name="CDNLA-show-vegas-Paris-2025-logo2.png" descr="CDNLA-show-vegas-Paris-2025-logo2.png">
            <a:extLst>
              <a:ext uri="{FF2B5EF4-FFF2-40B4-BE49-F238E27FC236}">
                <a16:creationId xmlns:a16="http://schemas.microsoft.com/office/drawing/2014/main" id="{1C05372C-5834-C971-ECC3-4976265EBA26}"/>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pic>
        <p:nvPicPr>
          <p:cNvPr id="9" name="Picture 8">
            <a:extLst>
              <a:ext uri="{FF2B5EF4-FFF2-40B4-BE49-F238E27FC236}">
                <a16:creationId xmlns:a16="http://schemas.microsoft.com/office/drawing/2014/main" id="{2CC24E33-C218-7691-B28D-F98A26852ED9}"/>
              </a:ext>
            </a:extLst>
          </p:cNvPr>
          <p:cNvPicPr>
            <a:picLocks noChangeAspect="1"/>
          </p:cNvPicPr>
          <p:nvPr/>
        </p:nvPicPr>
        <p:blipFill>
          <a:blip r:embed="rId4"/>
          <a:stretch>
            <a:fillRect/>
          </a:stretch>
        </p:blipFill>
        <p:spPr>
          <a:xfrm>
            <a:off x="16566290" y="4500197"/>
            <a:ext cx="7574944" cy="6310938"/>
          </a:xfrm>
          <a:prstGeom prst="rect">
            <a:avLst/>
          </a:prstGeom>
        </p:spPr>
      </p:pic>
      <p:pic>
        <p:nvPicPr>
          <p:cNvPr id="10" name="Picture 9">
            <a:extLst>
              <a:ext uri="{FF2B5EF4-FFF2-40B4-BE49-F238E27FC236}">
                <a16:creationId xmlns:a16="http://schemas.microsoft.com/office/drawing/2014/main" id="{2A547F72-8D6A-D56B-DACE-F9C75E926D0A}"/>
              </a:ext>
            </a:extLst>
          </p:cNvPr>
          <p:cNvPicPr>
            <a:picLocks noChangeAspect="1"/>
          </p:cNvPicPr>
          <p:nvPr/>
        </p:nvPicPr>
        <p:blipFill>
          <a:blip r:embed="rId5"/>
          <a:stretch>
            <a:fillRect/>
          </a:stretch>
        </p:blipFill>
        <p:spPr>
          <a:xfrm>
            <a:off x="16393490" y="783607"/>
            <a:ext cx="7623335" cy="3442888"/>
          </a:xfrm>
          <a:prstGeom prst="rect">
            <a:avLst/>
          </a:prstGeom>
        </p:spPr>
      </p:pic>
      <p:grpSp>
        <p:nvGrpSpPr>
          <p:cNvPr id="11" name="Group 10">
            <a:extLst>
              <a:ext uri="{FF2B5EF4-FFF2-40B4-BE49-F238E27FC236}">
                <a16:creationId xmlns:a16="http://schemas.microsoft.com/office/drawing/2014/main" id="{EA78ADE9-279B-438F-9EED-AB132E03D9F6}"/>
              </a:ext>
            </a:extLst>
          </p:cNvPr>
          <p:cNvGrpSpPr/>
          <p:nvPr/>
        </p:nvGrpSpPr>
        <p:grpSpPr>
          <a:xfrm>
            <a:off x="19338612" y="11839138"/>
            <a:ext cx="4202914" cy="941466"/>
            <a:chOff x="19191009" y="11839138"/>
            <a:chExt cx="4202914" cy="941466"/>
          </a:xfrm>
        </p:grpSpPr>
        <p:sp>
          <p:nvSpPr>
            <p:cNvPr id="12" name="Platinum Sponsors">
              <a:extLst>
                <a:ext uri="{FF2B5EF4-FFF2-40B4-BE49-F238E27FC236}">
                  <a16:creationId xmlns:a16="http://schemas.microsoft.com/office/drawing/2014/main" id="{C8DACF97-86EF-4C11-B751-416798CA665C}"/>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3" name="Picture 12" descr="A black and white logo&#10;&#10;Description automatically generated">
              <a:extLst>
                <a:ext uri="{FF2B5EF4-FFF2-40B4-BE49-F238E27FC236}">
                  <a16:creationId xmlns:a16="http://schemas.microsoft.com/office/drawing/2014/main" id="{41E1CD92-8D59-4C37-B5AF-02FEB7A898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2369536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395A2-4A29-F31A-7D90-B9A13EE2CE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B8AEFA-A537-B425-7F04-0063B631B132}"/>
              </a:ext>
            </a:extLst>
          </p:cNvPr>
          <p:cNvSpPr>
            <a:spLocks noGrp="1"/>
          </p:cNvSpPr>
          <p:nvPr>
            <p:ph sz="half" idx="2"/>
          </p:nvPr>
        </p:nvSpPr>
        <p:spPr>
          <a:xfrm>
            <a:off x="314610" y="3397038"/>
            <a:ext cx="15343056" cy="6020516"/>
          </a:xfrm>
        </p:spPr>
        <p:txBody>
          <a:bodyPr>
            <a:noAutofit/>
          </a:bodyPr>
          <a:lstStyle/>
          <a:p>
            <a:pPr marL="0" indent="0" algn="ctr">
              <a:spcAft>
                <a:spcPts val="600"/>
              </a:spcAft>
              <a:buNone/>
            </a:pPr>
            <a:r>
              <a:rPr lang="en-US" sz="5400" b="1" dirty="0">
                <a:latin typeface="+mn-lt"/>
              </a:rPr>
              <a:t>Tie Federal Funding to State Tort Reform?</a:t>
            </a:r>
          </a:p>
          <a:p>
            <a:pPr>
              <a:spcAft>
                <a:spcPts val="600"/>
              </a:spcAft>
            </a:pPr>
            <a:endParaRPr lang="en-US" sz="4000" b="1" dirty="0">
              <a:latin typeface="+mn-lt"/>
            </a:endParaRPr>
          </a:p>
          <a:p>
            <a:pPr lvl="1">
              <a:spcAft>
                <a:spcPts val="600"/>
              </a:spcAft>
            </a:pPr>
            <a:r>
              <a:rPr lang="en-US" sz="4000" dirty="0">
                <a:latin typeface="+mn-lt"/>
              </a:rPr>
              <a:t>Withhold federal funding from states that fail to implement targeted tort reforms specifically designed for the limousine and passenger ground transportation industry.</a:t>
            </a:r>
          </a:p>
          <a:p>
            <a:pPr marL="609600" lvl="1" indent="0">
              <a:spcAft>
                <a:spcPts val="600"/>
              </a:spcAft>
              <a:buNone/>
            </a:pPr>
            <a:endParaRPr lang="en-US" sz="4000" dirty="0">
              <a:latin typeface="+mn-lt"/>
            </a:endParaRPr>
          </a:p>
          <a:p>
            <a:pPr lvl="1">
              <a:spcAft>
                <a:spcPts val="600"/>
              </a:spcAft>
            </a:pPr>
            <a:r>
              <a:rPr lang="en-US" sz="4000" dirty="0">
                <a:latin typeface="+mn-lt"/>
              </a:rPr>
              <a:t>These reforms could include requiring states to mandate telematics to help save lives and reduce insurance costs?</a:t>
            </a:r>
          </a:p>
          <a:p>
            <a:pPr marL="609600" lvl="1" indent="0">
              <a:spcAft>
                <a:spcPts val="600"/>
              </a:spcAft>
              <a:buNone/>
            </a:pPr>
            <a:endParaRPr lang="en-US" sz="4000" dirty="0"/>
          </a:p>
        </p:txBody>
      </p:sp>
      <p:sp>
        <p:nvSpPr>
          <p:cNvPr id="7" name="TextBox 1">
            <a:extLst>
              <a:ext uri="{FF2B5EF4-FFF2-40B4-BE49-F238E27FC236}">
                <a16:creationId xmlns:a16="http://schemas.microsoft.com/office/drawing/2014/main" id="{2CFE9FE0-ECEA-644E-3319-5254CEBEBEE4}"/>
              </a:ext>
            </a:extLst>
          </p:cNvPr>
          <p:cNvSpPr txBox="1">
            <a:spLocks/>
          </p:cNvSpPr>
          <p:nvPr/>
        </p:nvSpPr>
        <p:spPr>
          <a:xfrm>
            <a:off x="895738" y="1295389"/>
            <a:ext cx="21948776" cy="1190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914400" rtl="0" latinLnBrk="0">
              <a:lnSpc>
                <a:spcPct val="80000"/>
              </a:lnSpc>
              <a:spcBef>
                <a:spcPts val="0"/>
              </a:spcBef>
              <a:spcAft>
                <a:spcPts val="0"/>
              </a:spcAft>
              <a:buClrTx/>
              <a:buSzTx/>
              <a:buFontTx/>
              <a:buNone/>
              <a:tabLst/>
              <a:defRPr sz="7500" b="1" i="0" u="none" strike="noStrike" cap="none" spc="-170" baseline="0">
                <a:solidFill>
                  <a:srgbClr val="A45C35"/>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en-US" dirty="0">
                <a:solidFill>
                  <a:schemeClr val="accent5">
                    <a:lumMod val="50000"/>
                  </a:schemeClr>
                </a:solidFill>
                <a:effectLst>
                  <a:outerShdw blurRad="38100" dist="38100" dir="2700000" algn="tl">
                    <a:srgbClr val="000000">
                      <a:alpha val="43137"/>
                    </a:srgbClr>
                  </a:outerShdw>
                </a:effectLst>
                <a:latin typeface="+mn-lt"/>
              </a:rPr>
              <a:t>Other Ideas for a Federal Approach?</a:t>
            </a:r>
          </a:p>
        </p:txBody>
      </p:sp>
      <p:pic>
        <p:nvPicPr>
          <p:cNvPr id="2" name="footer.png" descr="footer.png">
            <a:extLst>
              <a:ext uri="{FF2B5EF4-FFF2-40B4-BE49-F238E27FC236}">
                <a16:creationId xmlns:a16="http://schemas.microsoft.com/office/drawing/2014/main" id="{5BD18B18-422E-56CE-9D73-6A6DA5224984}"/>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4" name="Rounded Rectangle">
            <a:extLst>
              <a:ext uri="{FF2B5EF4-FFF2-40B4-BE49-F238E27FC236}">
                <a16:creationId xmlns:a16="http://schemas.microsoft.com/office/drawing/2014/main" id="{250DE50B-BC88-34E7-862B-7630E9C9BE65}"/>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8" name="CDNLA-show-vegas-Paris-2025-logo2.png" descr="CDNLA-show-vegas-Paris-2025-logo2.png">
            <a:extLst>
              <a:ext uri="{FF2B5EF4-FFF2-40B4-BE49-F238E27FC236}">
                <a16:creationId xmlns:a16="http://schemas.microsoft.com/office/drawing/2014/main" id="{57E04F3D-8BC4-185A-F23F-F56A217E6905}"/>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pic>
        <p:nvPicPr>
          <p:cNvPr id="9" name="Picture 8">
            <a:extLst>
              <a:ext uri="{FF2B5EF4-FFF2-40B4-BE49-F238E27FC236}">
                <a16:creationId xmlns:a16="http://schemas.microsoft.com/office/drawing/2014/main" id="{AA50157D-36C7-654C-E655-9416B0DA16D7}"/>
              </a:ext>
            </a:extLst>
          </p:cNvPr>
          <p:cNvPicPr>
            <a:picLocks noChangeAspect="1"/>
          </p:cNvPicPr>
          <p:nvPr/>
        </p:nvPicPr>
        <p:blipFill>
          <a:blip r:embed="rId4"/>
          <a:stretch>
            <a:fillRect/>
          </a:stretch>
        </p:blipFill>
        <p:spPr>
          <a:xfrm>
            <a:off x="15278230" y="2158371"/>
            <a:ext cx="9105770" cy="8765388"/>
          </a:xfrm>
          <a:prstGeom prst="rect">
            <a:avLst/>
          </a:prstGeom>
        </p:spPr>
      </p:pic>
      <p:grpSp>
        <p:nvGrpSpPr>
          <p:cNvPr id="10" name="Group 9">
            <a:extLst>
              <a:ext uri="{FF2B5EF4-FFF2-40B4-BE49-F238E27FC236}">
                <a16:creationId xmlns:a16="http://schemas.microsoft.com/office/drawing/2014/main" id="{F34F4142-6C54-4FB6-AB67-57F260315CD6}"/>
              </a:ext>
            </a:extLst>
          </p:cNvPr>
          <p:cNvGrpSpPr/>
          <p:nvPr/>
        </p:nvGrpSpPr>
        <p:grpSpPr>
          <a:xfrm>
            <a:off x="19338612" y="11839138"/>
            <a:ext cx="4202914" cy="941466"/>
            <a:chOff x="19191009" y="11839138"/>
            <a:chExt cx="4202914" cy="941466"/>
          </a:xfrm>
        </p:grpSpPr>
        <p:sp>
          <p:nvSpPr>
            <p:cNvPr id="11" name="Platinum Sponsors">
              <a:extLst>
                <a:ext uri="{FF2B5EF4-FFF2-40B4-BE49-F238E27FC236}">
                  <a16:creationId xmlns:a16="http://schemas.microsoft.com/office/drawing/2014/main" id="{EC338F2A-8A11-4167-B1EC-101A9F6AC1D3}"/>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2" name="Picture 11" descr="A black and white logo&#10;&#10;Description automatically generated">
              <a:extLst>
                <a:ext uri="{FF2B5EF4-FFF2-40B4-BE49-F238E27FC236}">
                  <a16:creationId xmlns:a16="http://schemas.microsoft.com/office/drawing/2014/main" id="{5522860A-244D-498D-A8F9-640D9E6B5F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3568622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CD16-159D-9CDE-4392-1F1459A436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B2EB45-C1CA-DE16-5E3E-329049B129FF}"/>
              </a:ext>
            </a:extLst>
          </p:cNvPr>
          <p:cNvSpPr>
            <a:spLocks noGrp="1"/>
          </p:cNvSpPr>
          <p:nvPr>
            <p:ph sz="half" idx="2"/>
          </p:nvPr>
        </p:nvSpPr>
        <p:spPr>
          <a:xfrm>
            <a:off x="799625" y="2845419"/>
            <a:ext cx="17696512" cy="7384222"/>
          </a:xfrm>
        </p:spPr>
        <p:txBody>
          <a:bodyPr>
            <a:noAutofit/>
          </a:bodyPr>
          <a:lstStyle/>
          <a:p>
            <a:pPr marL="609600" lvl="1" indent="0">
              <a:spcAft>
                <a:spcPts val="2400"/>
              </a:spcAft>
              <a:buNone/>
            </a:pPr>
            <a:r>
              <a:rPr lang="en-US" sz="4000" b="1" u="sng" dirty="0">
                <a:solidFill>
                  <a:schemeClr val="accent5">
                    <a:lumMod val="50000"/>
                  </a:schemeClr>
                </a:solidFill>
              </a:rPr>
              <a:t>Insurance Coverage &amp; Costs:</a:t>
            </a:r>
            <a:r>
              <a:rPr lang="en-US" sz="4000" b="1" dirty="0">
                <a:solidFill>
                  <a:schemeClr val="accent5">
                    <a:lumMod val="50000"/>
                  </a:schemeClr>
                </a:solidFill>
              </a:rPr>
              <a:t> </a:t>
            </a:r>
            <a:r>
              <a:rPr lang="en-US" sz="4000" dirty="0"/>
              <a:t>Details on insurance providers, length of coverage, average premiums, and premium increases over time – to identify variances and root causes among various cities and states.</a:t>
            </a:r>
          </a:p>
          <a:p>
            <a:pPr marL="609600" lvl="1" indent="0">
              <a:spcAft>
                <a:spcPts val="2400"/>
              </a:spcAft>
              <a:buNone/>
            </a:pPr>
            <a:r>
              <a:rPr lang="en-US" sz="4000" b="1" u="sng" dirty="0">
                <a:solidFill>
                  <a:schemeClr val="accent5">
                    <a:lumMod val="50000"/>
                  </a:schemeClr>
                </a:solidFill>
              </a:rPr>
              <a:t>Claims Experience:</a:t>
            </a:r>
            <a:r>
              <a:rPr lang="en-US" sz="4000" b="1" dirty="0">
                <a:solidFill>
                  <a:schemeClr val="accent5">
                    <a:lumMod val="50000"/>
                  </a:schemeClr>
                </a:solidFill>
              </a:rPr>
              <a:t> </a:t>
            </a:r>
            <a:r>
              <a:rPr lang="en-US" sz="4000" dirty="0"/>
              <a:t>Examines claim history, types of incidents, and reasons for filing insurance claims, and the relationship with insurance premium increases.</a:t>
            </a:r>
          </a:p>
          <a:p>
            <a:pPr marL="609600" lvl="1" indent="0">
              <a:spcAft>
                <a:spcPts val="2400"/>
              </a:spcAft>
              <a:buNone/>
            </a:pPr>
            <a:r>
              <a:rPr lang="en-US" sz="4000" b="1" u="sng" dirty="0">
                <a:solidFill>
                  <a:schemeClr val="accent5">
                    <a:lumMod val="50000"/>
                  </a:schemeClr>
                </a:solidFill>
              </a:rPr>
              <a:t>Safety Programs &amp; Risk Management:</a:t>
            </a:r>
            <a:r>
              <a:rPr lang="en-US" sz="4000" b="1" dirty="0">
                <a:solidFill>
                  <a:schemeClr val="accent5">
                    <a:lumMod val="50000"/>
                  </a:schemeClr>
                </a:solidFill>
              </a:rPr>
              <a:t> </a:t>
            </a:r>
            <a:r>
              <a:rPr lang="en-US" sz="4000" dirty="0"/>
              <a:t>Measures the extent of operator engagement in researching and negotiating insurance options and deploying risk management or safety programs (the spectrum of efforts undertaken by operators to reduce claims and premium costs). </a:t>
            </a:r>
          </a:p>
        </p:txBody>
      </p:sp>
      <p:sp>
        <p:nvSpPr>
          <p:cNvPr id="7" name="TextBox 1">
            <a:extLst>
              <a:ext uri="{FF2B5EF4-FFF2-40B4-BE49-F238E27FC236}">
                <a16:creationId xmlns:a16="http://schemas.microsoft.com/office/drawing/2014/main" id="{488B592E-E47D-21F6-E8DF-D5C2461A252E}"/>
              </a:ext>
            </a:extLst>
          </p:cNvPr>
          <p:cNvSpPr txBox="1">
            <a:spLocks/>
          </p:cNvSpPr>
          <p:nvPr/>
        </p:nvSpPr>
        <p:spPr>
          <a:xfrm>
            <a:off x="1403260" y="995131"/>
            <a:ext cx="22171198" cy="1131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914400" rtl="0" latinLnBrk="0">
              <a:lnSpc>
                <a:spcPct val="80000"/>
              </a:lnSpc>
              <a:spcBef>
                <a:spcPts val="0"/>
              </a:spcBef>
              <a:spcAft>
                <a:spcPts val="0"/>
              </a:spcAft>
              <a:buClrTx/>
              <a:buSzTx/>
              <a:buFontTx/>
              <a:buNone/>
              <a:tabLst/>
              <a:defRPr sz="7500" b="1" i="0" u="none" strike="noStrike" cap="none" spc="-170" baseline="0">
                <a:solidFill>
                  <a:srgbClr val="A45C35"/>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hangingPunct="1"/>
            <a:r>
              <a:rPr lang="en-US" dirty="0">
                <a:solidFill>
                  <a:schemeClr val="accent5">
                    <a:lumMod val="50000"/>
                  </a:schemeClr>
                </a:solidFill>
                <a:effectLst>
                  <a:outerShdw blurRad="38100" dist="38100" dir="2700000" algn="tl">
                    <a:srgbClr val="000000">
                      <a:alpha val="43137"/>
                    </a:srgbClr>
                  </a:outerShdw>
                </a:effectLst>
                <a:latin typeface="+mn-lt"/>
              </a:rPr>
              <a:t>NLA Limousine Operator Insurance Survey</a:t>
            </a:r>
          </a:p>
        </p:txBody>
      </p:sp>
      <p:sp>
        <p:nvSpPr>
          <p:cNvPr id="6" name="Rectangle 2"/>
          <p:cNvSpPr>
            <a:spLocks noChangeArrowheads="1"/>
          </p:cNvSpPr>
          <p:nvPr/>
        </p:nvSpPr>
        <p:spPr bwMode="auto">
          <a:xfrm>
            <a:off x="14016073" y="3237470"/>
            <a:ext cx="149659180" cy="5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footer.png" descr="footer.png">
            <a:extLst>
              <a:ext uri="{FF2B5EF4-FFF2-40B4-BE49-F238E27FC236}">
                <a16:creationId xmlns:a16="http://schemas.microsoft.com/office/drawing/2014/main" id="{ACA65083-AFA1-9624-4A67-E7A8A1A0975C}"/>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0" name="Rounded Rectangle">
            <a:extLst>
              <a:ext uri="{FF2B5EF4-FFF2-40B4-BE49-F238E27FC236}">
                <a16:creationId xmlns:a16="http://schemas.microsoft.com/office/drawing/2014/main" id="{41084E1D-6F74-0249-8444-AA225EA081A5}"/>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3" name="CDNLA-show-vegas-Paris-2025-logo2.png" descr="CDNLA-show-vegas-Paris-2025-logo2.png">
            <a:extLst>
              <a:ext uri="{FF2B5EF4-FFF2-40B4-BE49-F238E27FC236}">
                <a16:creationId xmlns:a16="http://schemas.microsoft.com/office/drawing/2014/main" id="{1C05372C-5834-C971-ECC3-4976265EBA26}"/>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pic>
        <p:nvPicPr>
          <p:cNvPr id="4" name="Picture 3">
            <a:extLst>
              <a:ext uri="{FF2B5EF4-FFF2-40B4-BE49-F238E27FC236}">
                <a16:creationId xmlns:a16="http://schemas.microsoft.com/office/drawing/2014/main" id="{0853273F-40A2-3A09-7639-F5BF9B35564B}"/>
              </a:ext>
            </a:extLst>
          </p:cNvPr>
          <p:cNvPicPr>
            <a:picLocks noChangeAspect="1"/>
          </p:cNvPicPr>
          <p:nvPr/>
        </p:nvPicPr>
        <p:blipFill>
          <a:blip r:embed="rId4"/>
          <a:stretch>
            <a:fillRect/>
          </a:stretch>
        </p:blipFill>
        <p:spPr>
          <a:xfrm>
            <a:off x="19205346" y="2204602"/>
            <a:ext cx="4483783" cy="3384754"/>
          </a:xfrm>
          <a:prstGeom prst="rect">
            <a:avLst/>
          </a:prstGeom>
        </p:spPr>
      </p:pic>
      <p:pic>
        <p:nvPicPr>
          <p:cNvPr id="8" name="Picture 7">
            <a:extLst>
              <a:ext uri="{FF2B5EF4-FFF2-40B4-BE49-F238E27FC236}">
                <a16:creationId xmlns:a16="http://schemas.microsoft.com/office/drawing/2014/main" id="{252868B8-F960-F66F-900A-D242F86CC57A}"/>
              </a:ext>
            </a:extLst>
          </p:cNvPr>
          <p:cNvPicPr>
            <a:picLocks noChangeAspect="1"/>
          </p:cNvPicPr>
          <p:nvPr/>
        </p:nvPicPr>
        <p:blipFill>
          <a:blip r:embed="rId5"/>
          <a:stretch>
            <a:fillRect/>
          </a:stretch>
        </p:blipFill>
        <p:spPr>
          <a:xfrm>
            <a:off x="19149367" y="6198724"/>
            <a:ext cx="4435008" cy="2972855"/>
          </a:xfrm>
          <a:prstGeom prst="rect">
            <a:avLst/>
          </a:prstGeom>
        </p:spPr>
      </p:pic>
      <p:grpSp>
        <p:nvGrpSpPr>
          <p:cNvPr id="14" name="Group 13">
            <a:extLst>
              <a:ext uri="{FF2B5EF4-FFF2-40B4-BE49-F238E27FC236}">
                <a16:creationId xmlns:a16="http://schemas.microsoft.com/office/drawing/2014/main" id="{59B3E8BD-ACC7-4548-BF3B-D6807AC7CDBB}"/>
              </a:ext>
            </a:extLst>
          </p:cNvPr>
          <p:cNvGrpSpPr/>
          <p:nvPr/>
        </p:nvGrpSpPr>
        <p:grpSpPr>
          <a:xfrm>
            <a:off x="19338612" y="11839138"/>
            <a:ext cx="4202914" cy="941466"/>
            <a:chOff x="19191009" y="11839138"/>
            <a:chExt cx="4202914" cy="941466"/>
          </a:xfrm>
        </p:grpSpPr>
        <p:sp>
          <p:nvSpPr>
            <p:cNvPr id="15" name="Platinum Sponsors">
              <a:extLst>
                <a:ext uri="{FF2B5EF4-FFF2-40B4-BE49-F238E27FC236}">
                  <a16:creationId xmlns:a16="http://schemas.microsoft.com/office/drawing/2014/main" id="{AF3E5D95-02A5-4954-9320-DDCF72ECA457}"/>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6" name="Picture 15" descr="A black and white logo&#10;&#10;Description automatically generated">
              <a:extLst>
                <a:ext uri="{FF2B5EF4-FFF2-40B4-BE49-F238E27FC236}">
                  <a16:creationId xmlns:a16="http://schemas.microsoft.com/office/drawing/2014/main" id="{E6E42440-4597-4C08-8EDD-93F29DABF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Tree>
    <p:extLst>
      <p:ext uri="{BB962C8B-B14F-4D97-AF65-F5344CB8AC3E}">
        <p14:creationId xmlns:p14="http://schemas.microsoft.com/office/powerpoint/2010/main" val="2063258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
          <p:cNvSpPr txBox="1"/>
          <p:nvPr/>
        </p:nvSpPr>
        <p:spPr>
          <a:xfrm>
            <a:off x="4311586" y="1679749"/>
            <a:ext cx="15760829" cy="313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10000" b="1">
                <a:solidFill>
                  <a:srgbClr val="A45C35"/>
                </a:solidFill>
              </a:defRPr>
            </a:lvl1pPr>
          </a:lstStyle>
          <a:p>
            <a:r>
              <a:rPr dirty="0">
                <a:solidFill>
                  <a:schemeClr val="accent5">
                    <a:lumMod val="50000"/>
                  </a:schemeClr>
                </a:solidFill>
                <a:effectLst>
                  <a:outerShdw blurRad="38100" dist="38100" dir="2700000" algn="tl">
                    <a:srgbClr val="000000">
                      <a:alpha val="43137"/>
                    </a:srgbClr>
                  </a:outerShdw>
                </a:effectLst>
              </a:rPr>
              <a:t>Welcome &amp; Thank You to Our Sponsor</a:t>
            </a:r>
            <a:r>
              <a:rPr lang="en-US" dirty="0">
                <a:solidFill>
                  <a:schemeClr val="accent5">
                    <a:lumMod val="50000"/>
                  </a:schemeClr>
                </a:solidFill>
                <a:effectLst>
                  <a:outerShdw blurRad="38100" dist="38100" dir="2700000" algn="tl">
                    <a:srgbClr val="000000">
                      <a:alpha val="43137"/>
                    </a:srgbClr>
                  </a:outerShdw>
                </a:effectLst>
              </a:rPr>
              <a:t>s</a:t>
            </a:r>
            <a:endParaRPr dirty="0">
              <a:solidFill>
                <a:schemeClr val="accent5">
                  <a:lumMod val="50000"/>
                </a:schemeClr>
              </a:solidFill>
              <a:effectLst>
                <a:outerShdw blurRad="38100" dist="38100" dir="2700000" algn="tl">
                  <a:srgbClr val="000000">
                    <a:alpha val="43137"/>
                  </a:srgbClr>
                </a:outerShdw>
              </a:effectLst>
            </a:endParaRPr>
          </a:p>
        </p:txBody>
      </p:sp>
      <p:pic>
        <p:nvPicPr>
          <p:cNvPr id="167"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pic>
        <p:nvPicPr>
          <p:cNvPr id="168"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6" name="Group 5">
            <a:extLst>
              <a:ext uri="{FF2B5EF4-FFF2-40B4-BE49-F238E27FC236}">
                <a16:creationId xmlns:a16="http://schemas.microsoft.com/office/drawing/2014/main" id="{B4DFB309-B647-4DC9-A7D2-FF4DE236BA9E}"/>
              </a:ext>
            </a:extLst>
          </p:cNvPr>
          <p:cNvGrpSpPr/>
          <p:nvPr/>
        </p:nvGrpSpPr>
        <p:grpSpPr>
          <a:xfrm>
            <a:off x="4916588" y="5305812"/>
            <a:ext cx="15821181" cy="4875435"/>
            <a:chOff x="4532540" y="5104644"/>
            <a:chExt cx="15821181" cy="4875435"/>
          </a:xfrm>
        </p:grpSpPr>
        <p:pic>
          <p:nvPicPr>
            <p:cNvPr id="7" name="Buffalo-Limo-Logo-17-logo-tag-BW.png" descr="Buffalo-Limo-Logo-17-logo-tag-BW.png">
              <a:extLst>
                <a:ext uri="{FF2B5EF4-FFF2-40B4-BE49-F238E27FC236}">
                  <a16:creationId xmlns:a16="http://schemas.microsoft.com/office/drawing/2014/main" id="{603E789E-022F-4C91-B94A-8F5FA6B8272D}"/>
                </a:ext>
              </a:extLst>
            </p:cNvPr>
            <p:cNvPicPr>
              <a:picLocks noChangeAspect="1"/>
            </p:cNvPicPr>
            <p:nvPr/>
          </p:nvPicPr>
          <p:blipFill>
            <a:blip r:embed="rId4"/>
            <a:srcRect l="8900" r="8899"/>
            <a:stretch>
              <a:fillRect/>
            </a:stretch>
          </p:blipFill>
          <p:spPr>
            <a:xfrm>
              <a:off x="4532540" y="6125032"/>
              <a:ext cx="4753160" cy="3855047"/>
            </a:xfrm>
            <a:prstGeom prst="rect">
              <a:avLst/>
            </a:prstGeom>
            <a:ln w="12700">
              <a:miter lim="400000"/>
            </a:ln>
          </p:spPr>
        </p:pic>
        <p:sp>
          <p:nvSpPr>
            <p:cNvPr id="8" name="Coffee Sponsor">
              <a:extLst>
                <a:ext uri="{FF2B5EF4-FFF2-40B4-BE49-F238E27FC236}">
                  <a16:creationId xmlns:a16="http://schemas.microsoft.com/office/drawing/2014/main" id="{D5FA09D2-13BA-4857-ABF7-8BDBCCF7C50E}"/>
                </a:ext>
              </a:extLst>
            </p:cNvPr>
            <p:cNvSpPr txBox="1"/>
            <p:nvPr/>
          </p:nvSpPr>
          <p:spPr>
            <a:xfrm>
              <a:off x="4532540" y="5104644"/>
              <a:ext cx="4753159"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b="1" i="1">
                  <a:solidFill>
                    <a:srgbClr val="223D69"/>
                  </a:solidFill>
                  <a:latin typeface="Lato-Black"/>
                  <a:ea typeface="Lato-Black"/>
                  <a:cs typeface="Lato-Black"/>
                  <a:sym typeface="Lato-Black"/>
                </a:defRPr>
              </a:lvl1pPr>
            </a:lstStyle>
            <a:p>
              <a:r>
                <a:rPr dirty="0"/>
                <a:t>Coffee Sponsor</a:t>
              </a:r>
            </a:p>
          </p:txBody>
        </p:sp>
        <p:sp>
          <p:nvSpPr>
            <p:cNvPr id="9" name="Line">
              <a:extLst>
                <a:ext uri="{FF2B5EF4-FFF2-40B4-BE49-F238E27FC236}">
                  <a16:creationId xmlns:a16="http://schemas.microsoft.com/office/drawing/2014/main" id="{D7419717-032D-487E-8484-A091944CE191}"/>
                </a:ext>
              </a:extLst>
            </p:cNvPr>
            <p:cNvSpPr/>
            <p:nvPr/>
          </p:nvSpPr>
          <p:spPr>
            <a:xfrm flipV="1">
              <a:off x="11234868" y="6227844"/>
              <a:ext cx="1" cy="3098705"/>
            </a:xfrm>
            <a:prstGeom prst="line">
              <a:avLst/>
            </a:prstGeom>
            <a:ln w="50800">
              <a:solidFill>
                <a:srgbClr val="D5D5D5"/>
              </a:solidFill>
              <a:miter lim="400000"/>
            </a:ln>
          </p:spPr>
          <p:txBody>
            <a:bodyPr lIns="45718" tIns="45718" rIns="45718" bIns="45718"/>
            <a:lstStyle/>
            <a:p>
              <a:endParaRPr dirty="0"/>
            </a:p>
          </p:txBody>
        </p:sp>
        <p:sp>
          <p:nvSpPr>
            <p:cNvPr id="10" name="Audio Visual Co-Sponsors">
              <a:extLst>
                <a:ext uri="{FF2B5EF4-FFF2-40B4-BE49-F238E27FC236}">
                  <a16:creationId xmlns:a16="http://schemas.microsoft.com/office/drawing/2014/main" id="{D142978E-34F0-46F0-9DE9-70D44C2EA5AA}"/>
                </a:ext>
              </a:extLst>
            </p:cNvPr>
            <p:cNvSpPr txBox="1"/>
            <p:nvPr/>
          </p:nvSpPr>
          <p:spPr>
            <a:xfrm>
              <a:off x="14574558" y="5104644"/>
              <a:ext cx="5276902"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3000" b="1" i="1">
                  <a:solidFill>
                    <a:srgbClr val="223D69"/>
                  </a:solidFill>
                  <a:latin typeface="Lato-Black"/>
                  <a:ea typeface="Lato-Black"/>
                  <a:cs typeface="Lato-Black"/>
                  <a:sym typeface="Lato-Black"/>
                </a:defRPr>
              </a:lvl1pPr>
            </a:lstStyle>
            <a:p>
              <a:r>
                <a:rPr dirty="0"/>
                <a:t>Audio Visual Sponsor</a:t>
              </a:r>
            </a:p>
          </p:txBody>
        </p:sp>
        <p:pic>
          <p:nvPicPr>
            <p:cNvPr id="11" name="Picture 10" descr="A black and white logo&#10;&#10;Description automatically generated">
              <a:extLst>
                <a:ext uri="{FF2B5EF4-FFF2-40B4-BE49-F238E27FC236}">
                  <a16:creationId xmlns:a16="http://schemas.microsoft.com/office/drawing/2014/main" id="{DA934193-916B-4568-BFC5-2AEFAA37D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5182" y="6681372"/>
              <a:ext cx="6328539" cy="2742367"/>
            </a:xfrm>
            <a:prstGeom prst="rect">
              <a:avLst/>
            </a:prstGeom>
          </p:spPr>
        </p:pic>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2B693-7269-0B17-4D39-51C425DC7EAF}"/>
            </a:ext>
          </a:extLst>
        </p:cNvPr>
        <p:cNvGrpSpPr/>
        <p:nvPr/>
      </p:nvGrpSpPr>
      <p:grpSpPr>
        <a:xfrm>
          <a:off x="0" y="0"/>
          <a:ext cx="0" cy="0"/>
          <a:chOff x="0" y="0"/>
          <a:chExt cx="0" cy="0"/>
        </a:xfrm>
      </p:grpSpPr>
      <p:pic>
        <p:nvPicPr>
          <p:cNvPr id="154" name="footer.png" descr="footer.png">
            <a:extLst>
              <a:ext uri="{FF2B5EF4-FFF2-40B4-BE49-F238E27FC236}">
                <a16:creationId xmlns:a16="http://schemas.microsoft.com/office/drawing/2014/main" id="{82C1220F-730F-A95F-C259-9546213F27A6}"/>
              </a:ext>
            </a:extLst>
          </p:cNvPr>
          <p:cNvPicPr>
            <a:picLocks noChangeAspect="1"/>
          </p:cNvPicPr>
          <p:nvPr/>
        </p:nvPicPr>
        <p:blipFill>
          <a:blip r:embed="rId2"/>
          <a:srcRect t="3559" b="58691"/>
          <a:stretch>
            <a:fillRect/>
          </a:stretch>
        </p:blipFill>
        <p:spPr>
          <a:xfrm>
            <a:off x="-3" y="11459546"/>
            <a:ext cx="24384003" cy="2256454"/>
          </a:xfrm>
          <a:prstGeom prst="rect">
            <a:avLst/>
          </a:prstGeom>
          <a:ln w="12700">
            <a:miter lim="400000"/>
          </a:ln>
        </p:spPr>
      </p:pic>
      <p:sp>
        <p:nvSpPr>
          <p:cNvPr id="155" name="TextBox 1">
            <a:extLst>
              <a:ext uri="{FF2B5EF4-FFF2-40B4-BE49-F238E27FC236}">
                <a16:creationId xmlns:a16="http://schemas.microsoft.com/office/drawing/2014/main" id="{9A90990C-0E04-10F4-E00D-1D9F4777FD38}"/>
              </a:ext>
            </a:extLst>
          </p:cNvPr>
          <p:cNvSpPr txBox="1"/>
          <p:nvPr/>
        </p:nvSpPr>
        <p:spPr>
          <a:xfrm>
            <a:off x="2769151" y="1910698"/>
            <a:ext cx="18845694"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10000" b="1">
                <a:solidFill>
                  <a:srgbClr val="A45C35"/>
                </a:solidFill>
              </a:defRPr>
            </a:pPr>
            <a:r>
              <a:rPr lang="en-US" sz="9000" dirty="0">
                <a:solidFill>
                  <a:schemeClr val="accent5">
                    <a:lumMod val="50000"/>
                  </a:schemeClr>
                </a:solidFill>
                <a:effectLst>
                  <a:outerShdw blurRad="38100" dist="38100" dir="2700000" algn="tl">
                    <a:srgbClr val="000000">
                      <a:alpha val="43137"/>
                    </a:srgbClr>
                  </a:outerShdw>
                </a:effectLst>
              </a:rPr>
              <a:t>Industry Perspectives: </a:t>
            </a:r>
          </a:p>
          <a:p>
            <a:pPr defTabSz="914400">
              <a:defRPr sz="10000" b="1">
                <a:solidFill>
                  <a:srgbClr val="A45C35"/>
                </a:solidFill>
              </a:defRPr>
            </a:pPr>
            <a:r>
              <a:rPr lang="en-US" sz="9000" dirty="0">
                <a:solidFill>
                  <a:schemeClr val="accent5">
                    <a:lumMod val="50000"/>
                  </a:schemeClr>
                </a:solidFill>
                <a:effectLst>
                  <a:outerShdw blurRad="38100" dist="38100" dir="2700000" algn="tl">
                    <a:srgbClr val="000000">
                      <a:alpha val="43137"/>
                    </a:srgbClr>
                  </a:outerShdw>
                </a:effectLst>
              </a:rPr>
              <a:t>Operator</a:t>
            </a:r>
            <a:endParaRPr sz="9000" dirty="0">
              <a:solidFill>
                <a:schemeClr val="accent5">
                  <a:lumMod val="50000"/>
                </a:schemeClr>
              </a:solidFill>
              <a:effectLst>
                <a:outerShdw blurRad="38100" dist="38100" dir="2700000" algn="tl">
                  <a:srgbClr val="000000">
                    <a:alpha val="43137"/>
                  </a:srgbClr>
                </a:outerShdw>
              </a:effectLst>
            </a:endParaRPr>
          </a:p>
        </p:txBody>
      </p:sp>
      <p:sp>
        <p:nvSpPr>
          <p:cNvPr id="156" name="TextBox 2">
            <a:extLst>
              <a:ext uri="{FF2B5EF4-FFF2-40B4-BE49-F238E27FC236}">
                <a16:creationId xmlns:a16="http://schemas.microsoft.com/office/drawing/2014/main" id="{8F8D1608-673C-0D62-A683-8342E96E1D46}"/>
              </a:ext>
            </a:extLst>
          </p:cNvPr>
          <p:cNvSpPr txBox="1"/>
          <p:nvPr/>
        </p:nvSpPr>
        <p:spPr>
          <a:xfrm>
            <a:off x="15040648" y="7930650"/>
            <a:ext cx="7126520" cy="20159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Jason Sharenow</a:t>
            </a:r>
          </a:p>
          <a:p>
            <a:pPr defTabSz="914400">
              <a:defRPr sz="6000" b="1" i="1">
                <a:solidFill>
                  <a:srgbClr val="294A80"/>
                </a:solidFill>
              </a:defRPr>
            </a:pPr>
            <a:r>
              <a:rPr lang="en-US" sz="4000" dirty="0"/>
              <a:t>Broadway Elite Chauffeured Services Worldwide</a:t>
            </a:r>
          </a:p>
        </p:txBody>
      </p:sp>
      <p:sp>
        <p:nvSpPr>
          <p:cNvPr id="157" name="Platinum Sponsors">
            <a:extLst>
              <a:ext uri="{FF2B5EF4-FFF2-40B4-BE49-F238E27FC236}">
                <a16:creationId xmlns:a16="http://schemas.microsoft.com/office/drawing/2014/main" id="{75D27B04-763F-ED3E-140E-9B7340573D90}"/>
              </a:ext>
            </a:extLst>
          </p:cNvPr>
          <p:cNvSpPr txBox="1"/>
          <p:nvPr/>
        </p:nvSpPr>
        <p:spPr>
          <a:xfrm>
            <a:off x="14908215" y="15110560"/>
            <a:ext cx="475316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FAFFFF"/>
                </a:solidFill>
                <a:latin typeface="Lato-Black"/>
                <a:ea typeface="Lato-Black"/>
                <a:cs typeface="Lato-Black"/>
                <a:sym typeface="Lato-Black"/>
              </a:defRPr>
            </a:lvl1pPr>
          </a:lstStyle>
          <a:p>
            <a:r>
              <a:t>Coffee Sponsor</a:t>
            </a:r>
          </a:p>
        </p:txBody>
      </p:sp>
      <p:pic>
        <p:nvPicPr>
          <p:cNvPr id="158" name="Buffalo-Limo-Logo-17-logo-tag-white.ai" descr="Buffalo-Limo-Logo-17-logo-tag-white.ai">
            <a:extLst>
              <a:ext uri="{FF2B5EF4-FFF2-40B4-BE49-F238E27FC236}">
                <a16:creationId xmlns:a16="http://schemas.microsoft.com/office/drawing/2014/main" id="{278EDB6D-B1AB-F500-0CDF-AD698B6B6A8B}"/>
              </a:ext>
            </a:extLst>
          </p:cNvPr>
          <p:cNvPicPr>
            <a:picLocks noChangeAspect="1"/>
          </p:cNvPicPr>
          <p:nvPr/>
        </p:nvPicPr>
        <p:blipFill>
          <a:blip r:embed="rId3"/>
          <a:srcRect/>
          <a:stretch>
            <a:fillRect/>
          </a:stretch>
        </p:blipFill>
        <p:spPr>
          <a:xfrm>
            <a:off x="18896329" y="14523984"/>
            <a:ext cx="1909822" cy="1548960"/>
          </a:xfrm>
          <a:prstGeom prst="rect">
            <a:avLst/>
          </a:prstGeom>
          <a:ln w="12700">
            <a:miter lim="400000"/>
          </a:ln>
        </p:spPr>
      </p:pic>
      <p:pic>
        <p:nvPicPr>
          <p:cNvPr id="159" name="CDNLA-show-vegas-Paris-2025-logo2.png" descr="CDNLA-show-vegas-Paris-2025-logo2.png">
            <a:extLst>
              <a:ext uri="{FF2B5EF4-FFF2-40B4-BE49-F238E27FC236}">
                <a16:creationId xmlns:a16="http://schemas.microsoft.com/office/drawing/2014/main" id="{9033F8FF-785D-8DE3-5436-428C32DD93E4}"/>
              </a:ext>
            </a:extLst>
          </p:cNvPr>
          <p:cNvPicPr>
            <a:picLocks noChangeAspect="1"/>
          </p:cNvPicPr>
          <p:nvPr/>
        </p:nvPicPr>
        <p:blipFill>
          <a:blip r:embed="rId4"/>
          <a:srcRect t="8516" b="8516"/>
          <a:stretch>
            <a:fillRect/>
          </a:stretch>
        </p:blipFill>
        <p:spPr>
          <a:xfrm>
            <a:off x="1403260" y="11374870"/>
            <a:ext cx="8199807" cy="1360628"/>
          </a:xfrm>
          <a:prstGeom prst="rect">
            <a:avLst/>
          </a:prstGeom>
          <a:ln w="12700">
            <a:miter lim="400000"/>
          </a:ln>
        </p:spPr>
      </p:pic>
      <p:pic>
        <p:nvPicPr>
          <p:cNvPr id="160" name="CDNLA-show-vegas-Paris-2025-logo2.png" descr="CDNLA-show-vegas-Paris-2025-logo2.png">
            <a:extLst>
              <a:ext uri="{FF2B5EF4-FFF2-40B4-BE49-F238E27FC236}">
                <a16:creationId xmlns:a16="http://schemas.microsoft.com/office/drawing/2014/main" id="{9232BF25-2454-77D3-310A-9A901D1C2FF3}"/>
              </a:ext>
            </a:extLst>
          </p:cNvPr>
          <p:cNvPicPr>
            <a:picLocks noChangeAspect="1"/>
          </p:cNvPicPr>
          <p:nvPr/>
        </p:nvPicPr>
        <p:blipFill>
          <a:blip r:embed="rId4"/>
          <a:srcRect t="8516" b="8516"/>
          <a:stretch>
            <a:fillRect/>
          </a:stretch>
        </p:blipFill>
        <p:spPr>
          <a:xfrm>
            <a:off x="7494331" y="14760721"/>
            <a:ext cx="6481762" cy="1075546"/>
          </a:xfrm>
          <a:prstGeom prst="rect">
            <a:avLst/>
          </a:prstGeom>
          <a:ln w="12700">
            <a:miter lim="400000"/>
          </a:ln>
        </p:spPr>
      </p:pic>
      <p:sp>
        <p:nvSpPr>
          <p:cNvPr id="161" name="Rounded Rectangle">
            <a:extLst>
              <a:ext uri="{FF2B5EF4-FFF2-40B4-BE49-F238E27FC236}">
                <a16:creationId xmlns:a16="http://schemas.microsoft.com/office/drawing/2014/main" id="{62E6CD69-663F-1DA3-A2BB-A64A43701314}"/>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grpSp>
        <p:nvGrpSpPr>
          <p:cNvPr id="12" name="Group 11">
            <a:extLst>
              <a:ext uri="{FF2B5EF4-FFF2-40B4-BE49-F238E27FC236}">
                <a16:creationId xmlns:a16="http://schemas.microsoft.com/office/drawing/2014/main" id="{17B9DEDB-3BA1-2C49-3F18-CE0D365BAADE}"/>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B63C251A-242E-710F-7A8A-FBB0CAA10B84}"/>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3330A5DC-E1E4-7D4D-8C0E-F2DF49D25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cxnSp>
        <p:nvCxnSpPr>
          <p:cNvPr id="7" name="Straight Connector 6">
            <a:extLst>
              <a:ext uri="{FF2B5EF4-FFF2-40B4-BE49-F238E27FC236}">
                <a16:creationId xmlns:a16="http://schemas.microsoft.com/office/drawing/2014/main" id="{6C22E6CE-2C04-0CA8-C652-4908C743C064}"/>
              </a:ext>
            </a:extLst>
          </p:cNvPr>
          <p:cNvCxnSpPr>
            <a:cxnSpLocks/>
          </p:cNvCxnSpPr>
          <p:nvPr/>
        </p:nvCxnSpPr>
        <p:spPr>
          <a:xfrm>
            <a:off x="6039807" y="4773016"/>
            <a:ext cx="18001682"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pic>
        <p:nvPicPr>
          <p:cNvPr id="2" name="Picture 2" descr="Board of Directors - National Limousine Association">
            <a:extLst>
              <a:ext uri="{FF2B5EF4-FFF2-40B4-BE49-F238E27FC236}">
                <a16:creationId xmlns:a16="http://schemas.microsoft.com/office/drawing/2014/main" id="{0143A686-39E6-CD53-A4D9-36BBC71726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9176" y="4998961"/>
            <a:ext cx="4411759" cy="661649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10328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271DC-975B-BEF0-2136-42B10B1A4191}"/>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2706F936-8EED-B73F-BD46-3651199EFC7C}"/>
              </a:ext>
            </a:extLst>
          </p:cNvPr>
          <p:cNvSpPr>
            <a:spLocks noChangeArrowheads="1"/>
          </p:cNvSpPr>
          <p:nvPr/>
        </p:nvSpPr>
        <p:spPr bwMode="auto">
          <a:xfrm>
            <a:off x="14016073" y="3237470"/>
            <a:ext cx="149659180" cy="5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footer.png" descr="footer.png">
            <a:extLst>
              <a:ext uri="{FF2B5EF4-FFF2-40B4-BE49-F238E27FC236}">
                <a16:creationId xmlns:a16="http://schemas.microsoft.com/office/drawing/2014/main" id="{EBEE91D0-0FB3-4850-8EE8-C5A270FB14ED}"/>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0" name="Rounded Rectangle">
            <a:extLst>
              <a:ext uri="{FF2B5EF4-FFF2-40B4-BE49-F238E27FC236}">
                <a16:creationId xmlns:a16="http://schemas.microsoft.com/office/drawing/2014/main" id="{6C0CFC68-CF00-69FE-D5F7-38BD1221C21E}"/>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3" name="CDNLA-show-vegas-Paris-2025-logo2.png" descr="CDNLA-show-vegas-Paris-2025-logo2.png">
            <a:extLst>
              <a:ext uri="{FF2B5EF4-FFF2-40B4-BE49-F238E27FC236}">
                <a16:creationId xmlns:a16="http://schemas.microsoft.com/office/drawing/2014/main" id="{83A434BD-DF2F-DF2C-FFFD-28ADF414D169}"/>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sp>
        <p:nvSpPr>
          <p:cNvPr id="5" name="Content Placeholder 4">
            <a:extLst>
              <a:ext uri="{FF2B5EF4-FFF2-40B4-BE49-F238E27FC236}">
                <a16:creationId xmlns:a16="http://schemas.microsoft.com/office/drawing/2014/main" id="{82B867B0-BE48-6B42-AB3F-0B28DC1DDA79}"/>
              </a:ext>
            </a:extLst>
          </p:cNvPr>
          <p:cNvSpPr>
            <a:spLocks noGrp="1"/>
          </p:cNvSpPr>
          <p:nvPr>
            <p:ph sz="half" idx="2"/>
          </p:nvPr>
        </p:nvSpPr>
        <p:spPr>
          <a:xfrm>
            <a:off x="1668821" y="9308131"/>
            <a:ext cx="6053066" cy="1856919"/>
          </a:xfrm>
        </p:spPr>
        <p:txBody>
          <a:bodyPr>
            <a:normAutofit/>
          </a:bodyPr>
          <a:lstStyle/>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294A80"/>
                </a:solidFill>
                <a:effectLst>
                  <a:outerShdw blurRad="38100" dist="38100" dir="2700000" algn="tl">
                    <a:srgbClr val="000000">
                      <a:alpha val="43137"/>
                    </a:srgbClr>
                  </a:outerShdw>
                </a:effectLst>
                <a:uLnTx/>
                <a:uFillTx/>
                <a:latin typeface="Helvetica" panose="020B0604020202020204" pitchFamily="34" charset="0"/>
                <a:cs typeface="Helvetica" panose="020B0604020202020204" pitchFamily="34" charset="0"/>
                <a:sym typeface="Helvetica"/>
              </a:rPr>
              <a:t>Andrew Don</a:t>
            </a: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94A80"/>
                </a:solidFill>
                <a:effectLst/>
                <a:uLnTx/>
                <a:uFillTx/>
                <a:latin typeface="Helvetica" panose="020B0604020202020204" pitchFamily="34" charset="0"/>
                <a:cs typeface="Helvetica" panose="020B0604020202020204" pitchFamily="34" charset="0"/>
                <a:sym typeface="Helvetica"/>
              </a:rPr>
              <a:t>COO</a:t>
            </a:r>
          </a:p>
          <a:p>
            <a:pPr marL="0" marR="0" lvl="0" indent="0" algn="ctr" defTabSz="2438337"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294A80"/>
                </a:solidFill>
                <a:effectLst/>
                <a:uLnTx/>
                <a:uFillTx/>
                <a:latin typeface="Helvetica" panose="020B0604020202020204" pitchFamily="34" charset="0"/>
                <a:cs typeface="Helvetica" panose="020B0604020202020204" pitchFamily="34" charset="0"/>
                <a:sym typeface="Helvetica"/>
              </a:rPr>
              <a:t>Research Underwriters</a:t>
            </a:r>
          </a:p>
          <a:p>
            <a:pPr marL="0" marR="0" lvl="0" indent="0" algn="ctr" defTabSz="2438337"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5E5E5E"/>
              </a:solidFill>
              <a:effectLst/>
              <a:uLnTx/>
              <a:uFillTx/>
              <a:latin typeface="Helvetica"/>
              <a:ea typeface="+mn-ea"/>
              <a:cs typeface="Helvetica"/>
              <a:sym typeface="Helvetica"/>
            </a:endParaRPr>
          </a:p>
        </p:txBody>
      </p:sp>
      <p:sp>
        <p:nvSpPr>
          <p:cNvPr id="14" name="TextBox 13">
            <a:extLst>
              <a:ext uri="{FF2B5EF4-FFF2-40B4-BE49-F238E27FC236}">
                <a16:creationId xmlns:a16="http://schemas.microsoft.com/office/drawing/2014/main" id="{2015AA8C-066D-1F0D-7166-39D0F1EA6FE0}"/>
              </a:ext>
            </a:extLst>
          </p:cNvPr>
          <p:cNvSpPr txBox="1"/>
          <p:nvPr/>
        </p:nvSpPr>
        <p:spPr>
          <a:xfrm>
            <a:off x="8419063" y="9331379"/>
            <a:ext cx="6736284"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i="0" u="none" strike="noStrike" dirty="0">
                <a:solidFill>
                  <a:srgbClr val="294A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Tim H. Delaney</a:t>
            </a:r>
          </a:p>
          <a:p>
            <a:r>
              <a:rPr lang="en-US" sz="3600" i="0" u="none" strike="noStrike" dirty="0">
                <a:solidFill>
                  <a:srgbClr val="294A80"/>
                </a:solidFill>
                <a:effectLst/>
                <a:latin typeface="Helvetica" panose="020B0604020202020204" pitchFamily="34" charset="0"/>
                <a:cs typeface="Helvetica" panose="020B0604020202020204" pitchFamily="34" charset="0"/>
              </a:rPr>
              <a:t>President</a:t>
            </a:r>
          </a:p>
          <a:p>
            <a:r>
              <a:rPr lang="en-US" sz="3600" i="0" u="none" strike="noStrike" dirty="0">
                <a:solidFill>
                  <a:srgbClr val="294A80"/>
                </a:solidFill>
                <a:effectLst/>
                <a:latin typeface="Helvetica" panose="020B0604020202020204" pitchFamily="34" charset="0"/>
                <a:cs typeface="Helvetica" panose="020B0604020202020204" pitchFamily="34" charset="0"/>
              </a:rPr>
              <a:t>Lancer Insurance</a:t>
            </a:r>
            <a:endParaRPr lang="en-US" sz="3600" dirty="0">
              <a:solidFill>
                <a:srgbClr val="294A80"/>
              </a:solidFill>
              <a:latin typeface="Helvetica" panose="020B0604020202020204" pitchFamily="34" charset="0"/>
              <a:cs typeface="Helvetica" panose="020B0604020202020204" pitchFamily="34" charset="0"/>
            </a:endParaRPr>
          </a:p>
          <a:p>
            <a:pPr marL="0" marR="0" indent="0" algn="ctr" defTabSz="2438337" rtl="0" fontAlgn="auto" latinLnBrk="0" hangingPunct="0">
              <a:lnSpc>
                <a:spcPct val="100000"/>
              </a:lnSpc>
              <a:spcBef>
                <a:spcPts val="0"/>
              </a:spcBef>
              <a:spcAft>
                <a:spcPts val="0"/>
              </a:spcAft>
              <a:buClrTx/>
              <a:buSzTx/>
              <a:buFontTx/>
              <a:buNone/>
              <a:tabLst/>
            </a:pPr>
            <a:endParaRPr kumimoji="0" lang="en-US" sz="2000" b="0" i="0" u="none" strike="noStrike" cap="none" spc="0" normalizeH="0" baseline="0" dirty="0">
              <a:ln>
                <a:noFill/>
              </a:ln>
              <a:solidFill>
                <a:srgbClr val="5E5E5E"/>
              </a:solidFill>
              <a:effectLst/>
              <a:uFillTx/>
              <a:latin typeface="+mn-lt"/>
              <a:ea typeface="+mn-ea"/>
              <a:cs typeface="+mn-cs"/>
              <a:sym typeface="Helvetica"/>
            </a:endParaRPr>
          </a:p>
        </p:txBody>
      </p:sp>
      <p:sp>
        <p:nvSpPr>
          <p:cNvPr id="18" name="TextBox 17">
            <a:extLst>
              <a:ext uri="{FF2B5EF4-FFF2-40B4-BE49-F238E27FC236}">
                <a16:creationId xmlns:a16="http://schemas.microsoft.com/office/drawing/2014/main" id="{21921193-3363-0F6A-7C01-9231F3114BA2}"/>
              </a:ext>
            </a:extLst>
          </p:cNvPr>
          <p:cNvSpPr txBox="1"/>
          <p:nvPr/>
        </p:nvSpPr>
        <p:spPr>
          <a:xfrm>
            <a:off x="15852524" y="9177592"/>
            <a:ext cx="5781454"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i="0" u="none" strike="noStrike" dirty="0">
                <a:solidFill>
                  <a:srgbClr val="294A8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Matt Daus</a:t>
            </a:r>
          </a:p>
          <a:p>
            <a:r>
              <a:rPr lang="en-US" sz="3600" i="0" u="none" strike="noStrike" dirty="0">
                <a:solidFill>
                  <a:srgbClr val="294A80"/>
                </a:solidFill>
                <a:effectLst/>
                <a:latin typeface="Helvetica" panose="020B0604020202020204" pitchFamily="34" charset="0"/>
                <a:cs typeface="Helvetica" panose="020B0604020202020204" pitchFamily="34" charset="0"/>
              </a:rPr>
              <a:t>Partner and Chairman </a:t>
            </a:r>
          </a:p>
          <a:p>
            <a:r>
              <a:rPr lang="en-US" sz="3600" i="0" u="none" strike="noStrike" dirty="0" err="1">
                <a:solidFill>
                  <a:srgbClr val="294A80"/>
                </a:solidFill>
                <a:effectLst/>
                <a:latin typeface="Helvetica" panose="020B0604020202020204" pitchFamily="34" charset="0"/>
                <a:cs typeface="Helvetica" panose="020B0604020202020204" pitchFamily="34" charset="0"/>
              </a:rPr>
              <a:t>Windels</a:t>
            </a:r>
            <a:r>
              <a:rPr lang="en-US" sz="3600" i="0" u="none" strike="noStrike" dirty="0">
                <a:solidFill>
                  <a:srgbClr val="294A80"/>
                </a:solidFill>
                <a:effectLst/>
                <a:latin typeface="Helvetica" panose="020B0604020202020204" pitchFamily="34" charset="0"/>
                <a:cs typeface="Helvetica" panose="020B0604020202020204" pitchFamily="34" charset="0"/>
              </a:rPr>
              <a:t> Marx</a:t>
            </a:r>
            <a:endParaRPr kumimoji="0" lang="en-US" sz="2000" i="0" u="none" strike="noStrike" cap="none" spc="0" normalizeH="0" baseline="0" dirty="0">
              <a:ln>
                <a:noFill/>
              </a:ln>
              <a:solidFill>
                <a:srgbClr val="5E5E5E"/>
              </a:solidFill>
              <a:effectLst/>
              <a:uFillTx/>
              <a:latin typeface="Helvetica" panose="020B0604020202020204" pitchFamily="34" charset="0"/>
              <a:cs typeface="Helvetica" panose="020B0604020202020204" pitchFamily="34" charset="0"/>
              <a:sym typeface="Helvetica"/>
            </a:endParaRPr>
          </a:p>
        </p:txBody>
      </p:sp>
      <p:pic>
        <p:nvPicPr>
          <p:cNvPr id="20" name="Content Placeholder 6" descr="M-Matthew-Daus-Windles-Marx-1">
            <a:extLst>
              <a:ext uri="{FF2B5EF4-FFF2-40B4-BE49-F238E27FC236}">
                <a16:creationId xmlns:a16="http://schemas.microsoft.com/office/drawing/2014/main" id="{5393C4BB-1C42-350A-F4EA-A7F49F4B284B}"/>
              </a:ext>
            </a:extLst>
          </p:cNvPr>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rcRect t="4000" r="3" b="28502"/>
          <a:stretch/>
        </p:blipFill>
        <p:spPr>
          <a:xfrm>
            <a:off x="16709302" y="5105990"/>
            <a:ext cx="4067898" cy="3817602"/>
          </a:xfrm>
        </p:spPr>
      </p:pic>
      <p:grpSp>
        <p:nvGrpSpPr>
          <p:cNvPr id="15" name="Group 14">
            <a:extLst>
              <a:ext uri="{FF2B5EF4-FFF2-40B4-BE49-F238E27FC236}">
                <a16:creationId xmlns:a16="http://schemas.microsoft.com/office/drawing/2014/main" id="{DA3AC040-89D7-496A-BE00-FB5D03F9CF2C}"/>
              </a:ext>
            </a:extLst>
          </p:cNvPr>
          <p:cNvGrpSpPr/>
          <p:nvPr/>
        </p:nvGrpSpPr>
        <p:grpSpPr>
          <a:xfrm>
            <a:off x="19338612" y="11823458"/>
            <a:ext cx="4202914" cy="941466"/>
            <a:chOff x="19191009" y="11839138"/>
            <a:chExt cx="4202914" cy="941466"/>
          </a:xfrm>
        </p:grpSpPr>
        <p:sp>
          <p:nvSpPr>
            <p:cNvPr id="16" name="Platinum Sponsors">
              <a:extLst>
                <a:ext uri="{FF2B5EF4-FFF2-40B4-BE49-F238E27FC236}">
                  <a16:creationId xmlns:a16="http://schemas.microsoft.com/office/drawing/2014/main" id="{BA9D7137-D3D0-4988-B372-747BB4441E41}"/>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7" name="Picture 16" descr="A black and white logo&#10;&#10;Description automatically generated">
              <a:extLst>
                <a:ext uri="{FF2B5EF4-FFF2-40B4-BE49-F238E27FC236}">
                  <a16:creationId xmlns:a16="http://schemas.microsoft.com/office/drawing/2014/main" id="{9D2A6211-D3A7-4126-98CB-5E3D07FFED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pic>
        <p:nvPicPr>
          <p:cNvPr id="3" name="Picture 2" descr="A person smiling for a picture&#10;&#10;Description automatically generated">
            <a:extLst>
              <a:ext uri="{FF2B5EF4-FFF2-40B4-BE49-F238E27FC236}">
                <a16:creationId xmlns:a16="http://schemas.microsoft.com/office/drawing/2014/main" id="{E9DF6561-FBDC-4C32-9BBB-216A281E6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1405" y="5105990"/>
            <a:ext cx="4067898" cy="4067898"/>
          </a:xfrm>
          <a:prstGeom prst="rect">
            <a:avLst/>
          </a:prstGeom>
        </p:spPr>
      </p:pic>
      <p:pic>
        <p:nvPicPr>
          <p:cNvPr id="7" name="Picture 6" descr="A person in a suit and tie&#10;&#10;Description automatically generated">
            <a:extLst>
              <a:ext uri="{FF2B5EF4-FFF2-40B4-BE49-F238E27FC236}">
                <a16:creationId xmlns:a16="http://schemas.microsoft.com/office/drawing/2014/main" id="{D4ED34A1-9A6D-4BF1-A19D-06082EB598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498" y="5020497"/>
            <a:ext cx="3893609" cy="3988588"/>
          </a:xfrm>
          <a:prstGeom prst="rect">
            <a:avLst/>
          </a:prstGeom>
        </p:spPr>
      </p:pic>
      <p:sp>
        <p:nvSpPr>
          <p:cNvPr id="2" name="TextBox 1">
            <a:extLst>
              <a:ext uri="{FF2B5EF4-FFF2-40B4-BE49-F238E27FC236}">
                <a16:creationId xmlns:a16="http://schemas.microsoft.com/office/drawing/2014/main" id="{49190645-9596-A536-CFF8-2EDCF070FA34}"/>
              </a:ext>
            </a:extLst>
          </p:cNvPr>
          <p:cNvSpPr txBox="1"/>
          <p:nvPr/>
        </p:nvSpPr>
        <p:spPr>
          <a:xfrm>
            <a:off x="2523218" y="639950"/>
            <a:ext cx="18845694" cy="28623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10000" b="1">
                <a:solidFill>
                  <a:srgbClr val="A45C35"/>
                </a:solidFill>
              </a:defRPr>
            </a:pPr>
            <a:r>
              <a:rPr lang="en-US" sz="9000" dirty="0">
                <a:solidFill>
                  <a:schemeClr val="accent5">
                    <a:lumMod val="50000"/>
                  </a:schemeClr>
                </a:solidFill>
                <a:effectLst>
                  <a:outerShdw blurRad="38100" dist="38100" dir="2700000" algn="tl">
                    <a:srgbClr val="000000">
                      <a:alpha val="43137"/>
                    </a:srgbClr>
                  </a:outerShdw>
                </a:effectLst>
              </a:rPr>
              <a:t>Industry Perspectives: </a:t>
            </a:r>
          </a:p>
          <a:p>
            <a:pPr defTabSz="914400">
              <a:defRPr sz="10000" b="1">
                <a:solidFill>
                  <a:srgbClr val="A45C35"/>
                </a:solidFill>
              </a:defRPr>
            </a:pPr>
            <a:r>
              <a:rPr lang="en-US" sz="9000" dirty="0">
                <a:solidFill>
                  <a:schemeClr val="accent5">
                    <a:lumMod val="50000"/>
                  </a:schemeClr>
                </a:solidFill>
                <a:effectLst>
                  <a:outerShdw blurRad="38100" dist="38100" dir="2700000" algn="tl">
                    <a:srgbClr val="000000">
                      <a:alpha val="43137"/>
                    </a:srgbClr>
                  </a:outerShdw>
                </a:effectLst>
              </a:rPr>
              <a:t>Broker, Insurance, Legal</a:t>
            </a:r>
            <a:endParaRPr sz="9000" dirty="0">
              <a:solidFill>
                <a:schemeClr val="accent5">
                  <a:lumMod val="50000"/>
                </a:schemeClr>
              </a:solidFill>
              <a:effectLst>
                <a:outerShdw blurRad="38100" dist="38100" dir="2700000" algn="tl">
                  <a:srgbClr val="000000">
                    <a:alpha val="43137"/>
                  </a:srgbClr>
                </a:outerShdw>
              </a:effectLst>
            </a:endParaRPr>
          </a:p>
        </p:txBody>
      </p:sp>
      <p:cxnSp>
        <p:nvCxnSpPr>
          <p:cNvPr id="4" name="Straight Connector 3">
            <a:extLst>
              <a:ext uri="{FF2B5EF4-FFF2-40B4-BE49-F238E27FC236}">
                <a16:creationId xmlns:a16="http://schemas.microsoft.com/office/drawing/2014/main" id="{A1126B36-4F24-63E2-D3A5-CD23AB23492B}"/>
              </a:ext>
            </a:extLst>
          </p:cNvPr>
          <p:cNvCxnSpPr>
            <a:cxnSpLocks/>
          </p:cNvCxnSpPr>
          <p:nvPr/>
        </p:nvCxnSpPr>
        <p:spPr>
          <a:xfrm>
            <a:off x="5067300" y="3807068"/>
            <a:ext cx="1878539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8386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TextBox 1"/>
          <p:cNvSpPr txBox="1"/>
          <p:nvPr/>
        </p:nvSpPr>
        <p:spPr>
          <a:xfrm>
            <a:off x="-1262914" y="1554939"/>
            <a:ext cx="15760829"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lnSpc>
                <a:spcPct val="90000"/>
              </a:lnSpc>
              <a:defRPr sz="9000" b="1">
                <a:solidFill>
                  <a:srgbClr val="294A80"/>
                </a:solidFill>
              </a:defRPr>
            </a:pPr>
            <a:r>
              <a:rPr dirty="0">
                <a:effectLst>
                  <a:outerShdw blurRad="38100" dist="38100" dir="2700000" algn="tl">
                    <a:srgbClr val="000000">
                      <a:alpha val="43137"/>
                    </a:srgbClr>
                  </a:outerShdw>
                </a:effectLst>
              </a:rPr>
              <a:t>Let Us Know How</a:t>
            </a:r>
          </a:p>
          <a:p>
            <a:pPr defTabSz="914400">
              <a:lnSpc>
                <a:spcPct val="90000"/>
              </a:lnSpc>
              <a:defRPr sz="9000" b="1">
                <a:solidFill>
                  <a:srgbClr val="294A80"/>
                </a:solidFill>
              </a:defRPr>
            </a:pPr>
            <a:r>
              <a:rPr dirty="0">
                <a:solidFill>
                  <a:srgbClr val="294A80"/>
                </a:solidFill>
                <a:effectLst>
                  <a:outerShdw blurRad="38100" dist="38100" dir="2700000" algn="tl">
                    <a:srgbClr val="000000">
                      <a:alpha val="43137"/>
                    </a:srgbClr>
                  </a:outerShdw>
                </a:effectLst>
              </a:rPr>
              <a:t>We</a:t>
            </a:r>
            <a:r>
              <a:rPr dirty="0">
                <a:effectLst>
                  <a:outerShdw blurRad="38100" dist="38100" dir="2700000" algn="tl">
                    <a:srgbClr val="000000">
                      <a:alpha val="43137"/>
                    </a:srgbClr>
                  </a:outerShdw>
                </a:effectLst>
              </a:rPr>
              <a:t> Did! </a:t>
            </a:r>
          </a:p>
        </p:txBody>
      </p:sp>
      <p:pic>
        <p:nvPicPr>
          <p:cNvPr id="179" name="CDNLA-Shop-App.png" descr="CDNLA-Shop-App.png"/>
          <p:cNvPicPr>
            <a:picLocks noChangeAspect="1"/>
          </p:cNvPicPr>
          <p:nvPr/>
        </p:nvPicPr>
        <p:blipFill>
          <a:blip r:embed="rId2"/>
          <a:srcRect t="1705" b="1705"/>
          <a:stretch>
            <a:fillRect/>
          </a:stretch>
        </p:blipFill>
        <p:spPr>
          <a:xfrm>
            <a:off x="8308717" y="243278"/>
            <a:ext cx="19510798" cy="12560356"/>
          </a:xfrm>
          <a:prstGeom prst="rect">
            <a:avLst/>
          </a:prstGeom>
          <a:ln w="12700">
            <a:miter lim="400000"/>
          </a:ln>
        </p:spPr>
      </p:pic>
      <p:pic>
        <p:nvPicPr>
          <p:cNvPr id="180" name="IOS-icon-cd-nla-shows-1024x1024.png" descr="IOS-icon-cd-nla-shows-1024x1024.png"/>
          <p:cNvPicPr>
            <a:picLocks noChangeAspect="1"/>
          </p:cNvPicPr>
          <p:nvPr/>
        </p:nvPicPr>
        <p:blipFill>
          <a:blip r:embed="rId3"/>
          <a:stretch>
            <a:fillRect/>
          </a:stretch>
        </p:blipFill>
        <p:spPr>
          <a:xfrm>
            <a:off x="11207564" y="8884032"/>
            <a:ext cx="2501562" cy="2501562"/>
          </a:xfrm>
          <a:prstGeom prst="rect">
            <a:avLst/>
          </a:prstGeom>
          <a:ln w="12700">
            <a:miter lim="400000"/>
          </a:ln>
        </p:spPr>
      </p:pic>
      <p:sp>
        <p:nvSpPr>
          <p:cNvPr id="181" name="TextBox 1"/>
          <p:cNvSpPr txBox="1"/>
          <p:nvPr/>
        </p:nvSpPr>
        <p:spPr>
          <a:xfrm>
            <a:off x="-1262914" y="4136787"/>
            <a:ext cx="15760829" cy="115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7000" b="1">
                <a:solidFill>
                  <a:srgbClr val="A45C35"/>
                </a:solidFill>
              </a:defRPr>
            </a:lvl1pPr>
          </a:lstStyle>
          <a:p>
            <a:r>
              <a:rPr dirty="0">
                <a:effectLst>
                  <a:outerShdw blurRad="38100" dist="38100" dir="2700000" algn="tl">
                    <a:srgbClr val="000000">
                      <a:alpha val="43137"/>
                    </a:srgbClr>
                  </a:outerShdw>
                </a:effectLst>
              </a:rPr>
              <a:t>Fill Out </a:t>
            </a:r>
            <a:r>
              <a:rPr lang="en-US" dirty="0">
                <a:effectLst>
                  <a:outerShdw blurRad="38100" dist="38100" dir="2700000" algn="tl">
                    <a:srgbClr val="000000">
                      <a:alpha val="43137"/>
                    </a:srgbClr>
                  </a:outerShdw>
                </a:effectLst>
              </a:rPr>
              <a:t>t</a:t>
            </a:r>
            <a:r>
              <a:rPr dirty="0">
                <a:effectLst>
                  <a:outerShdw blurRad="38100" dist="38100" dir="2700000" algn="tl">
                    <a:srgbClr val="000000">
                      <a:alpha val="43137"/>
                    </a:srgbClr>
                  </a:outerShdw>
                </a:effectLst>
              </a:rPr>
              <a:t>he Survey</a:t>
            </a:r>
          </a:p>
        </p:txBody>
      </p:sp>
      <p:pic>
        <p:nvPicPr>
          <p:cNvPr id="182" name="footer.png" descr="footer.png"/>
          <p:cNvPicPr>
            <a:picLocks noChangeAspect="1"/>
          </p:cNvPicPr>
          <p:nvPr/>
        </p:nvPicPr>
        <p:blipFill>
          <a:blip r:embed="rId4"/>
          <a:srcRect t="3559" b="58691"/>
          <a:stretch>
            <a:fillRect/>
          </a:stretch>
        </p:blipFill>
        <p:spPr>
          <a:xfrm>
            <a:off x="-2" y="11469851"/>
            <a:ext cx="24384003" cy="2256454"/>
          </a:xfrm>
          <a:prstGeom prst="rect">
            <a:avLst/>
          </a:prstGeom>
          <a:ln w="12700">
            <a:miter lim="400000"/>
          </a:ln>
        </p:spPr>
      </p:pic>
      <p:pic>
        <p:nvPicPr>
          <p:cNvPr id="183" name="Educational Survey QR Code.png" descr="Educational Survey QR Code.png"/>
          <p:cNvPicPr>
            <a:picLocks noChangeAspect="1"/>
          </p:cNvPicPr>
          <p:nvPr/>
        </p:nvPicPr>
        <p:blipFill>
          <a:blip r:embed="rId5"/>
          <a:stretch>
            <a:fillRect/>
          </a:stretch>
        </p:blipFill>
        <p:spPr>
          <a:xfrm>
            <a:off x="3874300" y="5951809"/>
            <a:ext cx="5486401" cy="5486401"/>
          </a:xfrm>
          <a:prstGeom prst="rect">
            <a:avLst/>
          </a:prstGeom>
          <a:ln w="50800">
            <a:solidFill>
              <a:srgbClr val="A7A7A7"/>
            </a:solidFill>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pic>
        <p:nvPicPr>
          <p:cNvPr id="186" name="CDNLA-show-vegas-Paris-2025-logo2.png" descr="CDNLA-show-vegas-Paris-2025-logo2.png"/>
          <p:cNvPicPr>
            <a:picLocks noChangeAspect="1"/>
          </p:cNvPicPr>
          <p:nvPr/>
        </p:nvPicPr>
        <p:blipFill>
          <a:blip r:embed="rId3"/>
          <a:srcRect t="8516" b="8516"/>
          <a:stretch>
            <a:fillRect/>
          </a:stretch>
        </p:blipFill>
        <p:spPr>
          <a:xfrm>
            <a:off x="1775078" y="3700605"/>
            <a:ext cx="20833844" cy="3457045"/>
          </a:xfrm>
          <a:prstGeom prst="rect">
            <a:avLst/>
          </a:prstGeom>
          <a:ln w="12700">
            <a:miter lim="400000"/>
          </a:ln>
        </p:spPr>
      </p:pic>
      <p:sp>
        <p:nvSpPr>
          <p:cNvPr id="187" name="TextBox 1"/>
          <p:cNvSpPr txBox="1"/>
          <p:nvPr/>
        </p:nvSpPr>
        <p:spPr>
          <a:xfrm>
            <a:off x="1979393" y="7428258"/>
            <a:ext cx="20425214" cy="1742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defRPr sz="800" b="1">
                <a:solidFill>
                  <a:srgbClr val="95303F"/>
                </a:solidFill>
              </a:defRPr>
            </a:pPr>
            <a:endParaRPr dirty="0"/>
          </a:p>
          <a:p>
            <a:pPr defTabSz="914400">
              <a:defRPr sz="10000" b="1" i="1">
                <a:solidFill>
                  <a:srgbClr val="DEA452"/>
                </a:solidFill>
              </a:defRPr>
            </a:pPr>
            <a:r>
              <a:rPr dirty="0">
                <a:effectLst>
                  <a:outerShdw blurRad="38100" dist="38100" dir="2700000" algn="tl">
                    <a:srgbClr val="000000">
                      <a:alpha val="43137"/>
                    </a:srgbClr>
                  </a:outerShdw>
                </a:effectLst>
              </a:rPr>
              <a:t>Thank You for Joining Us!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FB874-E119-4F05-7C93-34D26BD90C4B}"/>
            </a:ext>
          </a:extLst>
        </p:cNvPr>
        <p:cNvGrpSpPr/>
        <p:nvPr/>
      </p:nvGrpSpPr>
      <p:grpSpPr>
        <a:xfrm>
          <a:off x="0" y="0"/>
          <a:ext cx="0" cy="0"/>
          <a:chOff x="0" y="0"/>
          <a:chExt cx="0" cy="0"/>
        </a:xfrm>
      </p:grpSpPr>
      <p:pic>
        <p:nvPicPr>
          <p:cNvPr id="154" name="footer.png" descr="footer.png">
            <a:extLst>
              <a:ext uri="{FF2B5EF4-FFF2-40B4-BE49-F238E27FC236}">
                <a16:creationId xmlns:a16="http://schemas.microsoft.com/office/drawing/2014/main" id="{A5D65684-4485-0AEC-E5C5-AB2939CF4939}"/>
              </a:ext>
            </a:extLst>
          </p:cNvPr>
          <p:cNvPicPr>
            <a:picLocks noChangeAspect="1"/>
          </p:cNvPicPr>
          <p:nvPr/>
        </p:nvPicPr>
        <p:blipFill>
          <a:blip r:embed="rId2"/>
          <a:srcRect t="3559" b="58691"/>
          <a:stretch>
            <a:fillRect/>
          </a:stretch>
        </p:blipFill>
        <p:spPr>
          <a:xfrm>
            <a:off x="-3" y="11459546"/>
            <a:ext cx="24384003" cy="2256454"/>
          </a:xfrm>
          <a:prstGeom prst="rect">
            <a:avLst/>
          </a:prstGeom>
          <a:ln w="12700">
            <a:miter lim="400000"/>
          </a:ln>
        </p:spPr>
      </p:pic>
      <p:sp>
        <p:nvSpPr>
          <p:cNvPr id="155" name="TextBox 1">
            <a:extLst>
              <a:ext uri="{FF2B5EF4-FFF2-40B4-BE49-F238E27FC236}">
                <a16:creationId xmlns:a16="http://schemas.microsoft.com/office/drawing/2014/main" id="{346BFDF9-2BD6-DDDC-4CCB-950CCD3D15FF}"/>
              </a:ext>
            </a:extLst>
          </p:cNvPr>
          <p:cNvSpPr txBox="1"/>
          <p:nvPr/>
        </p:nvSpPr>
        <p:spPr>
          <a:xfrm>
            <a:off x="2769150" y="2572893"/>
            <a:ext cx="18845694" cy="3170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914400">
              <a:defRPr sz="10000" b="1">
                <a:solidFill>
                  <a:srgbClr val="A45C35"/>
                </a:solidFill>
              </a:defRPr>
            </a:pPr>
            <a:r>
              <a:rPr lang="en-US" dirty="0">
                <a:solidFill>
                  <a:schemeClr val="accent5">
                    <a:lumMod val="50000"/>
                  </a:schemeClr>
                </a:solidFill>
                <a:effectLst>
                  <a:outerShdw blurRad="38100" dist="38100" dir="2700000" algn="tl">
                    <a:srgbClr val="000000">
                      <a:alpha val="43137"/>
                    </a:srgbClr>
                  </a:outerShdw>
                </a:effectLst>
              </a:rPr>
              <a:t>Managing the Evolving 			Insurance Landscape</a:t>
            </a:r>
            <a:endParaRPr dirty="0">
              <a:solidFill>
                <a:schemeClr val="accent5">
                  <a:lumMod val="50000"/>
                </a:schemeClr>
              </a:solidFill>
              <a:effectLst>
                <a:outerShdw blurRad="38100" dist="38100" dir="2700000" algn="tl">
                  <a:srgbClr val="000000">
                    <a:alpha val="43137"/>
                  </a:srgbClr>
                </a:outerShdw>
              </a:effectLst>
            </a:endParaRPr>
          </a:p>
        </p:txBody>
      </p:sp>
      <p:sp>
        <p:nvSpPr>
          <p:cNvPr id="156" name="TextBox 2">
            <a:extLst>
              <a:ext uri="{FF2B5EF4-FFF2-40B4-BE49-F238E27FC236}">
                <a16:creationId xmlns:a16="http://schemas.microsoft.com/office/drawing/2014/main" id="{61969FF5-9554-6414-F6F6-D487659E5ADC}"/>
              </a:ext>
            </a:extLst>
          </p:cNvPr>
          <p:cNvSpPr txBox="1"/>
          <p:nvPr/>
        </p:nvSpPr>
        <p:spPr>
          <a:xfrm>
            <a:off x="15040648" y="7807570"/>
            <a:ext cx="7126520" cy="1400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914400">
              <a:defRPr sz="6000" b="1" i="1">
                <a:solidFill>
                  <a:srgbClr val="294A80"/>
                </a:solidFill>
              </a:defRPr>
            </a:pPr>
            <a:r>
              <a:rPr lang="en-US" sz="4500" dirty="0">
                <a:effectLst>
                  <a:outerShdw blurRad="38100" dist="38100" dir="2700000" algn="tl">
                    <a:srgbClr val="000000">
                      <a:alpha val="43137"/>
                    </a:srgbClr>
                  </a:outerShdw>
                </a:effectLst>
              </a:rPr>
              <a:t>Tim H. Delaney</a:t>
            </a:r>
          </a:p>
          <a:p>
            <a:pPr defTabSz="914400">
              <a:defRPr sz="6000" b="1" i="1">
                <a:solidFill>
                  <a:srgbClr val="294A80"/>
                </a:solidFill>
              </a:defRPr>
            </a:pPr>
            <a:r>
              <a:rPr lang="en-US" sz="4000" dirty="0"/>
              <a:t>Lancer Insurance</a:t>
            </a:r>
          </a:p>
        </p:txBody>
      </p:sp>
      <p:sp>
        <p:nvSpPr>
          <p:cNvPr id="157" name="Platinum Sponsors">
            <a:extLst>
              <a:ext uri="{FF2B5EF4-FFF2-40B4-BE49-F238E27FC236}">
                <a16:creationId xmlns:a16="http://schemas.microsoft.com/office/drawing/2014/main" id="{A14A97EE-6332-EA88-EF7A-C5062ECAD475}"/>
              </a:ext>
            </a:extLst>
          </p:cNvPr>
          <p:cNvSpPr txBox="1"/>
          <p:nvPr/>
        </p:nvSpPr>
        <p:spPr>
          <a:xfrm>
            <a:off x="14908215" y="15110560"/>
            <a:ext cx="4753160"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FAFFFF"/>
                </a:solidFill>
                <a:latin typeface="Lato-Black"/>
                <a:ea typeface="Lato-Black"/>
                <a:cs typeface="Lato-Black"/>
                <a:sym typeface="Lato-Black"/>
              </a:defRPr>
            </a:lvl1pPr>
          </a:lstStyle>
          <a:p>
            <a:r>
              <a:t>Coffee Sponsor</a:t>
            </a:r>
          </a:p>
        </p:txBody>
      </p:sp>
      <p:pic>
        <p:nvPicPr>
          <p:cNvPr id="158" name="Buffalo-Limo-Logo-17-logo-tag-white.ai" descr="Buffalo-Limo-Logo-17-logo-tag-white.ai">
            <a:extLst>
              <a:ext uri="{FF2B5EF4-FFF2-40B4-BE49-F238E27FC236}">
                <a16:creationId xmlns:a16="http://schemas.microsoft.com/office/drawing/2014/main" id="{A5FA8CDD-04DD-17B0-07E9-2EBBB835E7B8}"/>
              </a:ext>
            </a:extLst>
          </p:cNvPr>
          <p:cNvPicPr>
            <a:picLocks noChangeAspect="1"/>
          </p:cNvPicPr>
          <p:nvPr/>
        </p:nvPicPr>
        <p:blipFill>
          <a:blip r:embed="rId3"/>
          <a:srcRect/>
          <a:stretch>
            <a:fillRect/>
          </a:stretch>
        </p:blipFill>
        <p:spPr>
          <a:xfrm>
            <a:off x="18896329" y="14523984"/>
            <a:ext cx="1909822" cy="1548960"/>
          </a:xfrm>
          <a:prstGeom prst="rect">
            <a:avLst/>
          </a:prstGeom>
          <a:ln w="12700">
            <a:miter lim="400000"/>
          </a:ln>
        </p:spPr>
      </p:pic>
      <p:pic>
        <p:nvPicPr>
          <p:cNvPr id="159" name="CDNLA-show-vegas-Paris-2025-logo2.png" descr="CDNLA-show-vegas-Paris-2025-logo2.png">
            <a:extLst>
              <a:ext uri="{FF2B5EF4-FFF2-40B4-BE49-F238E27FC236}">
                <a16:creationId xmlns:a16="http://schemas.microsoft.com/office/drawing/2014/main" id="{7CE59549-12EA-6634-1408-0B7F43124A66}"/>
              </a:ext>
            </a:extLst>
          </p:cNvPr>
          <p:cNvPicPr>
            <a:picLocks noChangeAspect="1"/>
          </p:cNvPicPr>
          <p:nvPr/>
        </p:nvPicPr>
        <p:blipFill>
          <a:blip r:embed="rId4"/>
          <a:srcRect t="8516" b="8516"/>
          <a:stretch>
            <a:fillRect/>
          </a:stretch>
        </p:blipFill>
        <p:spPr>
          <a:xfrm>
            <a:off x="1403260" y="11374870"/>
            <a:ext cx="8199807" cy="1360628"/>
          </a:xfrm>
          <a:prstGeom prst="rect">
            <a:avLst/>
          </a:prstGeom>
          <a:ln w="12700">
            <a:miter lim="400000"/>
          </a:ln>
        </p:spPr>
      </p:pic>
      <p:pic>
        <p:nvPicPr>
          <p:cNvPr id="160" name="CDNLA-show-vegas-Paris-2025-logo2.png" descr="CDNLA-show-vegas-Paris-2025-logo2.png">
            <a:extLst>
              <a:ext uri="{FF2B5EF4-FFF2-40B4-BE49-F238E27FC236}">
                <a16:creationId xmlns:a16="http://schemas.microsoft.com/office/drawing/2014/main" id="{CE90C665-F8AF-5D3A-D272-B94BE306163A}"/>
              </a:ext>
            </a:extLst>
          </p:cNvPr>
          <p:cNvPicPr>
            <a:picLocks noChangeAspect="1"/>
          </p:cNvPicPr>
          <p:nvPr/>
        </p:nvPicPr>
        <p:blipFill>
          <a:blip r:embed="rId4"/>
          <a:srcRect t="8516" b="8516"/>
          <a:stretch>
            <a:fillRect/>
          </a:stretch>
        </p:blipFill>
        <p:spPr>
          <a:xfrm>
            <a:off x="7494331" y="14760721"/>
            <a:ext cx="6481762" cy="1075546"/>
          </a:xfrm>
          <a:prstGeom prst="rect">
            <a:avLst/>
          </a:prstGeom>
          <a:ln w="12700">
            <a:miter lim="400000"/>
          </a:ln>
        </p:spPr>
      </p:pic>
      <p:sp>
        <p:nvSpPr>
          <p:cNvPr id="161" name="Rounded Rectangle">
            <a:extLst>
              <a:ext uri="{FF2B5EF4-FFF2-40B4-BE49-F238E27FC236}">
                <a16:creationId xmlns:a16="http://schemas.microsoft.com/office/drawing/2014/main" id="{FE3F67E0-5207-A989-6061-E133A7A4D40D}"/>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grpSp>
        <p:nvGrpSpPr>
          <p:cNvPr id="12" name="Group 11">
            <a:extLst>
              <a:ext uri="{FF2B5EF4-FFF2-40B4-BE49-F238E27FC236}">
                <a16:creationId xmlns:a16="http://schemas.microsoft.com/office/drawing/2014/main" id="{749A3FBD-9D57-C1FA-0E10-1E6B29D1CE5B}"/>
              </a:ext>
            </a:extLst>
          </p:cNvPr>
          <p:cNvGrpSpPr/>
          <p:nvPr/>
        </p:nvGrpSpPr>
        <p:grpSpPr>
          <a:xfrm>
            <a:off x="19338612" y="11839138"/>
            <a:ext cx="4202914" cy="941466"/>
            <a:chOff x="19191009" y="11839138"/>
            <a:chExt cx="4202914" cy="941466"/>
          </a:xfrm>
        </p:grpSpPr>
        <p:sp>
          <p:nvSpPr>
            <p:cNvPr id="13" name="Platinum Sponsors">
              <a:extLst>
                <a:ext uri="{FF2B5EF4-FFF2-40B4-BE49-F238E27FC236}">
                  <a16:creationId xmlns:a16="http://schemas.microsoft.com/office/drawing/2014/main" id="{A462AC44-E2AB-CCB1-C597-FB22BB1E7183}"/>
                </a:ext>
              </a:extLst>
            </p:cNvPr>
            <p:cNvSpPr txBox="1"/>
            <p:nvPr/>
          </p:nvSpPr>
          <p:spPr>
            <a:xfrm>
              <a:off x="19191009" y="11904632"/>
              <a:ext cx="2030300" cy="810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4" name="Picture 13" descr="A black and white logo&#10;&#10;Description automatically generated">
              <a:extLst>
                <a:ext uri="{FF2B5EF4-FFF2-40B4-BE49-F238E27FC236}">
                  <a16:creationId xmlns:a16="http://schemas.microsoft.com/office/drawing/2014/main" id="{0A89B2C7-1363-599E-C3F1-4F28BA79D9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cxnSp>
        <p:nvCxnSpPr>
          <p:cNvPr id="7" name="Straight Connector 6">
            <a:extLst>
              <a:ext uri="{FF2B5EF4-FFF2-40B4-BE49-F238E27FC236}">
                <a16:creationId xmlns:a16="http://schemas.microsoft.com/office/drawing/2014/main" id="{6962D3CD-6459-45A8-1DC0-33EA33761AA3}"/>
              </a:ext>
            </a:extLst>
          </p:cNvPr>
          <p:cNvCxnSpPr>
            <a:cxnSpLocks/>
          </p:cNvCxnSpPr>
          <p:nvPr/>
        </p:nvCxnSpPr>
        <p:spPr>
          <a:xfrm>
            <a:off x="6039807" y="5930001"/>
            <a:ext cx="18001682"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pic>
        <p:nvPicPr>
          <p:cNvPr id="2" name="Picture 1" descr="A person in a suit and tie&#10;&#10;Description automatically generated">
            <a:extLst>
              <a:ext uri="{FF2B5EF4-FFF2-40B4-BE49-F238E27FC236}">
                <a16:creationId xmlns:a16="http://schemas.microsoft.com/office/drawing/2014/main" id="{69B2531C-D148-B1B4-121D-12670DA75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1405" y="6697466"/>
            <a:ext cx="3893609" cy="3893609"/>
          </a:xfrm>
          <a:prstGeom prst="rect">
            <a:avLst/>
          </a:prstGeom>
        </p:spPr>
      </p:pic>
    </p:spTree>
    <p:extLst>
      <p:ext uri="{BB962C8B-B14F-4D97-AF65-F5344CB8AC3E}">
        <p14:creationId xmlns:p14="http://schemas.microsoft.com/office/powerpoint/2010/main" val="323124901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85B827-43E3-B9FD-DC15-DA0BAF91C605}"/>
              </a:ext>
            </a:extLst>
          </p:cNvPr>
          <p:cNvGrpSpPr/>
          <p:nvPr/>
        </p:nvGrpSpPr>
        <p:grpSpPr>
          <a:xfrm>
            <a:off x="3048000" y="2"/>
            <a:ext cx="18288000" cy="13364308"/>
            <a:chOff x="0" y="-319220"/>
            <a:chExt cx="12192000" cy="7177220"/>
          </a:xfrm>
        </p:grpSpPr>
        <p:pic>
          <p:nvPicPr>
            <p:cNvPr id="5" name="Picture 4">
              <a:extLst>
                <a:ext uri="{FF2B5EF4-FFF2-40B4-BE49-F238E27FC236}">
                  <a16:creationId xmlns:a16="http://schemas.microsoft.com/office/drawing/2014/main" id="{3A203B73-721C-C446-4A2E-00393D4AEE7F}"/>
                </a:ext>
              </a:extLst>
            </p:cNvPr>
            <p:cNvPicPr>
              <a:picLocks noChangeAspect="1"/>
            </p:cNvPicPr>
            <p:nvPr/>
          </p:nvPicPr>
          <p:blipFill>
            <a:blip r:embed="rId2"/>
            <a:stretch>
              <a:fillRect/>
            </a:stretch>
          </p:blipFill>
          <p:spPr>
            <a:xfrm>
              <a:off x="0" y="-319220"/>
              <a:ext cx="12192000" cy="6858000"/>
            </a:xfrm>
            <a:prstGeom prst="rect">
              <a:avLst/>
            </a:prstGeom>
          </p:spPr>
        </p:pic>
        <p:pic>
          <p:nvPicPr>
            <p:cNvPr id="8" name="Picture 7">
              <a:extLst>
                <a:ext uri="{FF2B5EF4-FFF2-40B4-BE49-F238E27FC236}">
                  <a16:creationId xmlns:a16="http://schemas.microsoft.com/office/drawing/2014/main" id="{6C6D7C3B-8985-B3A4-FF6C-BFD90F5FA17A}"/>
                </a:ext>
              </a:extLst>
            </p:cNvPr>
            <p:cNvPicPr>
              <a:picLocks noChangeAspect="1"/>
            </p:cNvPicPr>
            <p:nvPr/>
          </p:nvPicPr>
          <p:blipFill rotWithShape="1">
            <a:blip r:embed="rId2"/>
            <a:srcRect t="97509"/>
            <a:stretch/>
          </p:blipFill>
          <p:spPr>
            <a:xfrm>
              <a:off x="0" y="6538780"/>
              <a:ext cx="12192000" cy="319220"/>
            </a:xfrm>
            <a:prstGeom prst="rect">
              <a:avLst/>
            </a:prstGeom>
          </p:spPr>
        </p:pic>
      </p:grpSp>
      <p:sp>
        <p:nvSpPr>
          <p:cNvPr id="6" name="TextBox 5">
            <a:extLst>
              <a:ext uri="{FF2B5EF4-FFF2-40B4-BE49-F238E27FC236}">
                <a16:creationId xmlns:a16="http://schemas.microsoft.com/office/drawing/2014/main" id="{2F0D78C5-2D98-44CF-9C19-F733CE2401D4}"/>
              </a:ext>
            </a:extLst>
          </p:cNvPr>
          <p:cNvSpPr txBox="1"/>
          <p:nvPr/>
        </p:nvSpPr>
        <p:spPr>
          <a:xfrm>
            <a:off x="4290507" y="4098439"/>
            <a:ext cx="4082530" cy="7274427"/>
          </a:xfrm>
          <a:prstGeom prst="rect">
            <a:avLst/>
          </a:prstGeom>
          <a:noFill/>
        </p:spPr>
        <p:txBody>
          <a:bodyPr wrap="square" rtlCol="0">
            <a:spAutoFit/>
          </a:bodyPr>
          <a:lstStyle/>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Acceleration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Acceptance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Accident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Aegis</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Aequicap</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AIG</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American Alternative</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American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American Reliable</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American Transportation Group</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AmGUARD</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Arch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Argonaut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Aries</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Associated International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Associates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Athena</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Atlantic Mutual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Atlas Financial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AXA</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Balboa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Baldwin Sadler</a:t>
            </a:r>
          </a:p>
          <a:p>
            <a:pPr>
              <a:lnSpc>
                <a:spcPts val="1350"/>
              </a:lnSpc>
            </a:pPr>
            <a:r>
              <a:rPr lang="en-US" sz="1500" b="1" kern="100" spc="-106" dirty="0">
                <a:latin typeface="Bookman Old Style" panose="02050604050505020204" pitchFamily="18" charset="0"/>
                <a:ea typeface="Malgun Gothic" panose="020B0503020000020004" pitchFamily="34" charset="-127"/>
                <a:cs typeface="Times New Roman" panose="02020603050405020304" pitchFamily="18" charset="0"/>
              </a:rPr>
              <a:t>Berkshire Hathaway </a:t>
            </a:r>
            <a:r>
              <a:rPr lang="en-US" sz="1500" b="1" kern="100" spc="-106" dirty="0" err="1">
                <a:latin typeface="Bookman Old Style" panose="02050604050505020204" pitchFamily="18" charset="0"/>
                <a:ea typeface="Malgun Gothic" panose="020B0503020000020004" pitchFamily="34" charset="-127"/>
                <a:cs typeface="Times New Roman" panose="02020603050405020304" pitchFamily="18" charset="0"/>
              </a:rPr>
              <a:t>Homestate</a:t>
            </a:r>
            <a:r>
              <a:rPr lang="en-US" sz="1500" b="1" kern="100" spc="-106" dirty="0">
                <a:latin typeface="Bookman Old Style" panose="02050604050505020204" pitchFamily="18" charset="0"/>
                <a:ea typeface="Malgun Gothic" panose="020B0503020000020004" pitchFamily="34" charset="-127"/>
                <a:cs typeface="Times New Roman" panose="02020603050405020304" pitchFamily="18" charset="0"/>
              </a:rPr>
              <a:t> Ins.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Berkshire Hathaway Specialty Ins.</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Brookwood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Calvert</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Capital Mutual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Carolina Casualty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Castlepoint Florida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Castlepoint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Cherokee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Chubb National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Clarendon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CNA</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Columbia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Commerce &amp; Industry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Connecticut Specialty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Continental Casualty Co. (C.N.A.)</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Continental Casualty Company</a:t>
            </a:r>
          </a:p>
          <a:p>
            <a:pPr>
              <a:lnSpc>
                <a:spcPts val="1350"/>
              </a:lnSpc>
            </a:pPr>
            <a:endParaRPr lang="en-US" sz="1500" b="1" kern="100" dirty="0">
              <a:latin typeface="Bookman Old Style" panose="02050604050505020204" pitchFamily="18" charset="0"/>
              <a:ea typeface="Malgun Gothic" panose="020B0503020000020004" pitchFamily="34" charset="-127"/>
              <a:cs typeface="Times New Roman" panose="02020603050405020304" pitchFamily="18" charset="0"/>
            </a:endParaRPr>
          </a:p>
        </p:txBody>
      </p:sp>
      <p:sp>
        <p:nvSpPr>
          <p:cNvPr id="2" name="TextBox 1">
            <a:extLst>
              <a:ext uri="{FF2B5EF4-FFF2-40B4-BE49-F238E27FC236}">
                <a16:creationId xmlns:a16="http://schemas.microsoft.com/office/drawing/2014/main" id="{6A1B5296-6336-A197-C490-A5CACEA94349}"/>
              </a:ext>
            </a:extLst>
          </p:cNvPr>
          <p:cNvSpPr txBox="1"/>
          <p:nvPr/>
        </p:nvSpPr>
        <p:spPr>
          <a:xfrm>
            <a:off x="8024747" y="4098437"/>
            <a:ext cx="4402570" cy="7274427"/>
          </a:xfrm>
          <a:prstGeom prst="rect">
            <a:avLst/>
          </a:prstGeom>
          <a:noFill/>
        </p:spPr>
        <p:txBody>
          <a:bodyPr wrap="square" rtlCol="0">
            <a:spAutoFit/>
          </a:bodyPr>
          <a:lstStyle/>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Continental Divide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Continental National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Continental Western Insurance Co.</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Coonia</a:t>
            </a:r>
            <a:endParaRPr lang="en-US" sz="1500" b="1" kern="100" dirty="0">
              <a:latin typeface="Bookman Old Style" panose="02050604050505020204" pitchFamily="18" charset="0"/>
              <a:ea typeface="Malgun Gothic" panose="020B0503020000020004" pitchFamily="34" charset="-127"/>
              <a:cs typeface="Times New Roman" panose="02020603050405020304" pitchFamily="18" charset="0"/>
            </a:endParaRP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County Hall Insurance Company </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Credit General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Crum and Forster</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Delos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Diamond State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Dubuque Fire &amp; Marine</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Empire Fire &amp; Marine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Endurance American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Everest National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Excalibur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Falcon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Falls Lake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Fidelity and Guaranty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Fireman’s Fund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First Acceptance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Frontier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GAINSCO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Gateway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General American</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General Security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Generali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Global Hawk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Global Liberty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Gramercy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Granite State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Great American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Great Divide Insurance Company</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GuideOne</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Property &amp; Casualty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Gulf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Hallmark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Hannover Re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Hanover Insurance Company </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HarCo</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National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Hartford Casualty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Hartford Fire Insurance Company</a:t>
            </a:r>
          </a:p>
          <a:p>
            <a:pPr>
              <a:lnSpc>
                <a:spcPts val="1350"/>
              </a:lnSpc>
            </a:pPr>
            <a:endParaRPr lang="en-US" sz="1500" b="1" kern="100" dirty="0">
              <a:latin typeface="Bookman Old Style" panose="02050604050505020204" pitchFamily="18" charset="0"/>
              <a:ea typeface="Malgun Gothic" panose="020B0503020000020004" pitchFamily="34" charset="-127"/>
              <a:cs typeface="Times New Roman" panose="02020603050405020304" pitchFamily="18" charset="0"/>
            </a:endParaRPr>
          </a:p>
        </p:txBody>
      </p:sp>
      <p:sp>
        <p:nvSpPr>
          <p:cNvPr id="3" name="TextBox 2">
            <a:extLst>
              <a:ext uri="{FF2B5EF4-FFF2-40B4-BE49-F238E27FC236}">
                <a16:creationId xmlns:a16="http://schemas.microsoft.com/office/drawing/2014/main" id="{5124DF3A-BEDF-1436-143B-0758B6D7E8FE}"/>
              </a:ext>
            </a:extLst>
          </p:cNvPr>
          <p:cNvSpPr txBox="1"/>
          <p:nvPr/>
        </p:nvSpPr>
        <p:spPr>
          <a:xfrm>
            <a:off x="12111315" y="4098437"/>
            <a:ext cx="4324570" cy="7094891"/>
          </a:xfrm>
          <a:prstGeom prst="rect">
            <a:avLst/>
          </a:prstGeom>
          <a:noFill/>
        </p:spPr>
        <p:txBody>
          <a:bodyPr wrap="square" rtlCol="0">
            <a:spAutoFit/>
          </a:bodyPr>
          <a:lstStyle/>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Heritage Mutual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Highlands</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Home Indemnity Company</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Homestate</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/NY Merchant Bakers</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ICW</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Illinois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INA/Cigna</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Indian Harbor Insurance Co.</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Inscorp</a:t>
            </a:r>
            <a:endParaRPr lang="en-US" sz="1500" b="1" kern="100" dirty="0">
              <a:latin typeface="Bookman Old Style" panose="02050604050505020204" pitchFamily="18" charset="0"/>
              <a:ea typeface="Malgun Gothic" panose="020B0503020000020004" pitchFamily="34" charset="-127"/>
              <a:cs typeface="Times New Roman" panose="02020603050405020304" pitchFamily="18" charset="0"/>
            </a:endParaRP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Insurance Co. of the State of PA</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Integon</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Indemnity Corp.</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Intercargo</a:t>
            </a:r>
            <a:endParaRPr lang="en-US" sz="1500" b="1" kern="100" dirty="0">
              <a:latin typeface="Bookman Old Style" panose="02050604050505020204" pitchFamily="18" charset="0"/>
              <a:ea typeface="Malgun Gothic" panose="020B0503020000020004" pitchFamily="34" charset="-127"/>
              <a:cs typeface="Times New Roman" panose="02020603050405020304" pitchFamily="18" charset="0"/>
            </a:endParaRP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Interity</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International Indemnity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James River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Jefferson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John Deere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Knight Specialty Insurance Company</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Knightbrook</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Legion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Liberty Mutual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Lincoln General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Lincoln National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MAPFRE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Maxum Casualty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Maxum Indemnity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Meadowbrook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Mercury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Millers Mutual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National American Insurance Co.</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National Fire &amp; Marine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National General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National Indemnity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Nationwide</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New Jersey Manufacturers Ins.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New York Marine &amp; General Ins. Co. </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Nobel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Northland</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Nova Casualty Company</a:t>
            </a:r>
          </a:p>
        </p:txBody>
      </p:sp>
      <p:sp>
        <p:nvSpPr>
          <p:cNvPr id="4" name="TextBox 3">
            <a:extLst>
              <a:ext uri="{FF2B5EF4-FFF2-40B4-BE49-F238E27FC236}">
                <a16:creationId xmlns:a16="http://schemas.microsoft.com/office/drawing/2014/main" id="{11FA2B5C-ED76-3D17-9D9E-883989D63F8C}"/>
              </a:ext>
            </a:extLst>
          </p:cNvPr>
          <p:cNvSpPr txBox="1"/>
          <p:nvPr/>
        </p:nvSpPr>
        <p:spPr>
          <a:xfrm>
            <a:off x="16133334" y="4098435"/>
            <a:ext cx="4519556" cy="7094891"/>
          </a:xfrm>
          <a:prstGeom prst="rect">
            <a:avLst/>
          </a:prstGeom>
          <a:noFill/>
        </p:spPr>
        <p:txBody>
          <a:bodyPr wrap="square" rtlCol="0">
            <a:spAutoFit/>
          </a:bodyPr>
          <a:lstStyle/>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Oak River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Old Republic</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One Beacon</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Peerless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Praetorian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Progressive</a:t>
            </a:r>
          </a:p>
          <a:p>
            <a:pPr>
              <a:lnSpc>
                <a:spcPts val="1350"/>
              </a:lnSpc>
            </a:pPr>
            <a:r>
              <a:rPr lang="en-US" sz="1500" b="1" kern="100" spc="-76" dirty="0">
                <a:latin typeface="Bookman Old Style" panose="02050604050505020204" pitchFamily="18" charset="0"/>
                <a:ea typeface="Malgun Gothic" panose="020B0503020000020004" pitchFamily="34" charset="-127"/>
                <a:cs typeface="Times New Roman" panose="02020603050405020304" pitchFamily="18" charset="0"/>
              </a:rPr>
              <a:t>Property &amp; Casualty Ins. Co. of Hartford</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Protective</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Providence Washington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QBE Insurance Corp</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Redland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Redwood Fire and Casualty Ins.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Reliance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Republic Western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RLI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Security National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Selective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Sirius American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Sparta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Spirit Commercial Auto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St. Paul</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Starr Indemnity &amp; Liability Ins.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Stratford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T.H.E.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Transamerica</a:t>
            </a:r>
            <a:endPar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endParaRP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Transit Casualty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Transport Insurance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Transportation Casualty Ins. Co.</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Travelers</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United Fire &amp; Casualty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United National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United Public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USF&amp;G</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Utica Mutual Insurance Company</a:t>
            </a:r>
          </a:p>
          <a:p>
            <a:pPr>
              <a:lnSpc>
                <a:spcPts val="1350"/>
              </a:lnSpc>
            </a:pPr>
            <a:r>
              <a:rPr lang="en-US" sz="1500" b="1" kern="100" dirty="0" err="1">
                <a:latin typeface="Bookman Old Style" panose="02050604050505020204" pitchFamily="18" charset="0"/>
                <a:ea typeface="Malgun Gothic" panose="020B0503020000020004" pitchFamily="34" charset="-127"/>
                <a:cs typeface="Times New Roman" panose="02020603050405020304" pitchFamily="18" charset="0"/>
              </a:rPr>
              <a:t>Vanliner</a:t>
            </a: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Wausau</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Westfield Insurance Company</a:t>
            </a:r>
          </a:p>
          <a:p>
            <a:pPr>
              <a:lnSpc>
                <a:spcPts val="1350"/>
              </a:lnSpc>
            </a:pPr>
            <a:r>
              <a:rPr lang="en-US" sz="1500" b="1" kern="100" dirty="0">
                <a:latin typeface="Bookman Old Style" panose="02050604050505020204" pitchFamily="18" charset="0"/>
                <a:ea typeface="Malgun Gothic" panose="020B0503020000020004" pitchFamily="34" charset="-127"/>
                <a:cs typeface="Times New Roman" panose="02020603050405020304" pitchFamily="18" charset="0"/>
              </a:rPr>
              <a:t>Westport Insurance Company</a:t>
            </a:r>
          </a:p>
          <a:p>
            <a:pPr>
              <a:lnSpc>
                <a:spcPts val="1350"/>
              </a:lnSpc>
            </a:pPr>
            <a:r>
              <a:rPr lang="en-US" sz="1500" b="1" kern="100" spc="-46" dirty="0">
                <a:latin typeface="Bookman Old Style" panose="02050604050505020204" pitchFamily="18" charset="0"/>
                <a:ea typeface="Malgun Gothic" panose="020B0503020000020004" pitchFamily="34" charset="-127"/>
                <a:cs typeface="Times New Roman" panose="02020603050405020304" pitchFamily="18" charset="0"/>
              </a:rPr>
              <a:t>Zurich American Insurance Company</a:t>
            </a:r>
          </a:p>
        </p:txBody>
      </p:sp>
      <p:sp>
        <p:nvSpPr>
          <p:cNvPr id="7" name="TextBox 6">
            <a:extLst>
              <a:ext uri="{FF2B5EF4-FFF2-40B4-BE49-F238E27FC236}">
                <a16:creationId xmlns:a16="http://schemas.microsoft.com/office/drawing/2014/main" id="{BBA21575-141D-9B59-4333-53E0C999A60D}"/>
              </a:ext>
            </a:extLst>
          </p:cNvPr>
          <p:cNvSpPr txBox="1"/>
          <p:nvPr/>
        </p:nvSpPr>
        <p:spPr>
          <a:xfrm>
            <a:off x="6653929" y="2870260"/>
            <a:ext cx="10914770" cy="830997"/>
          </a:xfrm>
          <a:prstGeom prst="rect">
            <a:avLst/>
          </a:prstGeom>
          <a:noFill/>
        </p:spPr>
        <p:txBody>
          <a:bodyPr wrap="square" rtlCol="0">
            <a:spAutoFit/>
          </a:bodyPr>
          <a:lstStyle/>
          <a:p>
            <a:pPr algn="ctr"/>
            <a:r>
              <a:rPr lang="en-US" sz="4800" b="1" u="sng" dirty="0">
                <a:latin typeface="Bookman Old Style" panose="02050604050505020204" pitchFamily="18" charset="0"/>
              </a:rPr>
              <a:t>156 Insurance Companies Gone</a:t>
            </a:r>
          </a:p>
        </p:txBody>
      </p:sp>
    </p:spTree>
    <p:extLst>
      <p:ext uri="{BB962C8B-B14F-4D97-AF65-F5344CB8AC3E}">
        <p14:creationId xmlns:p14="http://schemas.microsoft.com/office/powerpoint/2010/main" val="37824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Box 1"/>
          <p:cNvSpPr txBox="1"/>
          <p:nvPr/>
        </p:nvSpPr>
        <p:spPr>
          <a:xfrm>
            <a:off x="2755608" y="1478417"/>
            <a:ext cx="15760832"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A45C35"/>
                </a:solidFill>
              </a:defRPr>
            </a:lvl1pPr>
          </a:lstStyle>
          <a:p>
            <a:r>
              <a:rPr lang="en-US" dirty="0">
                <a:solidFill>
                  <a:schemeClr val="accent5">
                    <a:lumMod val="50000"/>
                  </a:schemeClr>
                </a:solidFill>
                <a:effectLst>
                  <a:outerShdw blurRad="38100" dist="38100" dir="2700000" algn="tl">
                    <a:srgbClr val="000000">
                      <a:alpha val="43137"/>
                    </a:srgbClr>
                  </a:outerShdw>
                </a:effectLst>
              </a:rPr>
              <a:t>AGENDA</a:t>
            </a:r>
          </a:p>
        </p:txBody>
      </p:sp>
      <p:sp>
        <p:nvSpPr>
          <p:cNvPr id="171" name="TextBox 2"/>
          <p:cNvSpPr txBox="1"/>
          <p:nvPr/>
        </p:nvSpPr>
        <p:spPr>
          <a:xfrm>
            <a:off x="4105024" y="3431723"/>
            <a:ext cx="12726097" cy="598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Introduction</a:t>
            </a:r>
          </a:p>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Commercial Auto Insurance: Macro View</a:t>
            </a:r>
          </a:p>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Why Are Claims Getting More Expensive?</a:t>
            </a:r>
          </a:p>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What Can We Do to Fight Back?</a:t>
            </a:r>
          </a:p>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Technology Themes</a:t>
            </a:r>
          </a:p>
          <a:p>
            <a:pPr marL="685800" indent="-685800" algn="l" defTabSz="914400">
              <a:lnSpc>
                <a:spcPct val="130000"/>
              </a:lnSpc>
              <a:buClr>
                <a:schemeClr val="accent5">
                  <a:lumMod val="50000"/>
                </a:schemeClr>
              </a:buClr>
              <a:buSzPct val="90000"/>
              <a:buFont typeface="Wingdings" panose="05000000000000000000" pitchFamily="2" charset="2"/>
              <a:buChar char="§"/>
              <a:defRPr sz="5000">
                <a:solidFill>
                  <a:srgbClr val="173D6D"/>
                </a:solidFill>
              </a:defRPr>
            </a:pPr>
            <a:r>
              <a:rPr lang="en-US" dirty="0"/>
              <a:t>Planning Ahead for the Long Term</a:t>
            </a:r>
          </a:p>
        </p:txBody>
      </p:sp>
      <p:pic>
        <p:nvPicPr>
          <p:cNvPr id="172" name="footer.png" descr="footer.png"/>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89684F6E-73DE-4988-B963-131EC5FB279C}"/>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73200496-8BE3-4C56-AF7B-996037B17D53}"/>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D31FA220-8E4D-4A53-AA9E-CBFBEFA098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cxnSp>
        <p:nvCxnSpPr>
          <p:cNvPr id="2" name="Straight Connector 1">
            <a:extLst>
              <a:ext uri="{FF2B5EF4-FFF2-40B4-BE49-F238E27FC236}">
                <a16:creationId xmlns:a16="http://schemas.microsoft.com/office/drawing/2014/main" id="{4F11FDB3-BC9A-459A-2AFD-03A5F802428A}"/>
              </a:ext>
            </a:extLst>
          </p:cNvPr>
          <p:cNvCxnSpPr>
            <a:cxnSpLocks/>
          </p:cNvCxnSpPr>
          <p:nvPr/>
        </p:nvCxnSpPr>
        <p:spPr>
          <a:xfrm>
            <a:off x="2587657" y="2832239"/>
            <a:ext cx="20794857"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964FD-B8FA-17F2-73E1-FDE92048169C}"/>
            </a:ext>
          </a:extLst>
        </p:cNvPr>
        <p:cNvGrpSpPr/>
        <p:nvPr/>
      </p:nvGrpSpPr>
      <p:grpSpPr>
        <a:xfrm>
          <a:off x="0" y="0"/>
          <a:ext cx="0" cy="0"/>
          <a:chOff x="0" y="0"/>
          <a:chExt cx="0" cy="0"/>
        </a:xfrm>
      </p:grpSpPr>
      <p:sp>
        <p:nvSpPr>
          <p:cNvPr id="170" name="TextBox 1">
            <a:extLst>
              <a:ext uri="{FF2B5EF4-FFF2-40B4-BE49-F238E27FC236}">
                <a16:creationId xmlns:a16="http://schemas.microsoft.com/office/drawing/2014/main" id="{319B7CAC-FDD3-0C9A-7A8A-D8342181E282}"/>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COMMERCIAL AUTO INSURANCE – MACRO VIEW</a:t>
            </a:r>
          </a:p>
        </p:txBody>
      </p:sp>
      <p:sp>
        <p:nvSpPr>
          <p:cNvPr id="171" name="TextBox 2">
            <a:extLst>
              <a:ext uri="{FF2B5EF4-FFF2-40B4-BE49-F238E27FC236}">
                <a16:creationId xmlns:a16="http://schemas.microsoft.com/office/drawing/2014/main" id="{B24F1C66-4F5D-1464-4972-B04905C04580}"/>
              </a:ext>
            </a:extLst>
          </p:cNvPr>
          <p:cNvSpPr txBox="1"/>
          <p:nvPr/>
        </p:nvSpPr>
        <p:spPr>
          <a:xfrm>
            <a:off x="1647143" y="2575089"/>
            <a:ext cx="20434852" cy="9079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spAutoFit/>
          </a:bodyPr>
          <a:lstStyle/>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Commercial Auto – Net UW losses 2013-2023</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Commercial Auto 2023 incurred $5B loss (AM Best)</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Combined ratio 2023 – 109.2%  </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First 6 months of ‘24 trending worse than ‘23 </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Overall Commercial lines experience is strong</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Liability most troubled, especially older years</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Average loss per liability claim doubled since 2014</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Economic and social inflation  </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Rate vs. loss cost inflation </a:t>
            </a:r>
          </a:p>
          <a:p>
            <a:pPr marL="571500" indent="-571500" algn="l" defTabSz="914400">
              <a:spcAft>
                <a:spcPts val="1200"/>
              </a:spcAft>
              <a:buClr>
                <a:schemeClr val="accent5">
                  <a:lumMod val="50000"/>
                </a:schemeClr>
              </a:buClr>
              <a:buSzPct val="90000"/>
              <a:buFont typeface="Wingdings" panose="05000000000000000000" pitchFamily="2" charset="2"/>
              <a:buChar char="§"/>
              <a:defRPr sz="5000">
                <a:solidFill>
                  <a:srgbClr val="173D6D"/>
                </a:solidFill>
              </a:defRPr>
            </a:pPr>
            <a:r>
              <a:rPr lang="en-US" sz="4400" dirty="0"/>
              <a:t>Venue differences </a:t>
            </a:r>
          </a:p>
          <a:p>
            <a:pPr marL="406400" indent="-406400" algn="l" defTabSz="914400">
              <a:buSzPct val="123000"/>
              <a:buChar char="•"/>
              <a:defRPr sz="5000">
                <a:solidFill>
                  <a:srgbClr val="173D6D"/>
                </a:solidFill>
              </a:defRPr>
            </a:pPr>
            <a:endParaRPr lang="en-US" sz="4400" dirty="0"/>
          </a:p>
        </p:txBody>
      </p:sp>
      <p:pic>
        <p:nvPicPr>
          <p:cNvPr id="172" name="footer.png" descr="footer.png">
            <a:extLst>
              <a:ext uri="{FF2B5EF4-FFF2-40B4-BE49-F238E27FC236}">
                <a16:creationId xmlns:a16="http://schemas.microsoft.com/office/drawing/2014/main" id="{CD7B04E4-5C28-DBB8-FEDF-AFA401C43745}"/>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246B1AC4-5A92-24D4-B99F-2D8E12DE9255}"/>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BD312F38-921D-2488-DFF1-1C23A6826814}"/>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9B07869C-A481-478A-BC46-09FEA6B1E150}"/>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EBF5DE12-AD79-48D0-835D-CF63A3B50AEF}"/>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DB9F90FA-8DA1-4646-88CD-1A3E29F60F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cxnSp>
        <p:nvCxnSpPr>
          <p:cNvPr id="2" name="Straight Connector 1">
            <a:extLst>
              <a:ext uri="{FF2B5EF4-FFF2-40B4-BE49-F238E27FC236}">
                <a16:creationId xmlns:a16="http://schemas.microsoft.com/office/drawing/2014/main" id="{277EDCB6-96E8-AB23-4D18-F3C48B938387}"/>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pic>
        <p:nvPicPr>
          <p:cNvPr id="5" name="Picture 4" descr="Stethoscope with cable making heart monitor shape">
            <a:extLst>
              <a:ext uri="{FF2B5EF4-FFF2-40B4-BE49-F238E27FC236}">
                <a16:creationId xmlns:a16="http://schemas.microsoft.com/office/drawing/2014/main" id="{9A272023-4755-EA9B-4E65-51C40D6D82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1907" y="3984294"/>
            <a:ext cx="7137222" cy="4590661"/>
          </a:xfrm>
          <a:prstGeom prst="rect">
            <a:avLst/>
          </a:prstGeom>
        </p:spPr>
      </p:pic>
    </p:spTree>
    <p:extLst>
      <p:ext uri="{BB962C8B-B14F-4D97-AF65-F5344CB8AC3E}">
        <p14:creationId xmlns:p14="http://schemas.microsoft.com/office/powerpoint/2010/main" val="17616841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E354-4510-B64C-E34C-E6E944D1A93B}"/>
            </a:ext>
          </a:extLst>
        </p:cNvPr>
        <p:cNvGrpSpPr/>
        <p:nvPr/>
      </p:nvGrpSpPr>
      <p:grpSpPr>
        <a:xfrm>
          <a:off x="0" y="0"/>
          <a:ext cx="0" cy="0"/>
          <a:chOff x="0" y="0"/>
          <a:chExt cx="0" cy="0"/>
        </a:xfrm>
      </p:grpSpPr>
      <p:sp>
        <p:nvSpPr>
          <p:cNvPr id="171" name="TextBox 2">
            <a:extLst>
              <a:ext uri="{FF2B5EF4-FFF2-40B4-BE49-F238E27FC236}">
                <a16:creationId xmlns:a16="http://schemas.microsoft.com/office/drawing/2014/main" id="{EB5DEE6D-5265-1CE5-60A4-1010BB519297}"/>
              </a:ext>
            </a:extLst>
          </p:cNvPr>
          <p:cNvSpPr txBox="1"/>
          <p:nvPr/>
        </p:nvSpPr>
        <p:spPr>
          <a:xfrm>
            <a:off x="2220686" y="2567046"/>
            <a:ext cx="20497489" cy="88114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b="1" dirty="0"/>
              <a:t>Distracted Driving: </a:t>
            </a:r>
            <a:r>
              <a:rPr lang="en-US" sz="4000" dirty="0"/>
              <a:t>Cars themselves are more distracting, smartphone use in vehicles and pedestrians, hands-free not as safe as many believe due to attention load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Litigation &amp; Medical Financing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b="1" dirty="0"/>
              <a:t>Increasing Medical Costs &amp; New Science: </a:t>
            </a:r>
            <a:r>
              <a:rPr lang="en-US" sz="4000" dirty="0"/>
              <a:t>TBIs, spinal, &amp; other surgeries</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Decline of Driving as a Career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b="1" dirty="0"/>
              <a:t>Fatigued Driving: </a:t>
            </a:r>
            <a:r>
              <a:rPr lang="en-US" sz="4000" dirty="0"/>
              <a:t>Sleep apnea, medications, stress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Aging Driver Pool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Low Unemployment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Road Congestion and Infrastructure Disrepair </a:t>
            </a:r>
          </a:p>
          <a:p>
            <a:pPr marL="571500" indent="-571500" algn="l" defTabSz="914400">
              <a:lnSpc>
                <a:spcPct val="130000"/>
              </a:lnSpc>
              <a:buClr>
                <a:schemeClr val="accent5">
                  <a:lumMod val="50000"/>
                </a:schemeClr>
              </a:buClr>
              <a:buSzPct val="100000"/>
              <a:buFont typeface="Wingdings" panose="05000000000000000000" pitchFamily="2" charset="2"/>
              <a:buChar char="§"/>
              <a:defRPr sz="5000">
                <a:solidFill>
                  <a:srgbClr val="173D6D"/>
                </a:solidFill>
              </a:defRPr>
            </a:pPr>
            <a:r>
              <a:rPr lang="en-US" sz="4000" dirty="0"/>
              <a:t>Raised Speed Limits </a:t>
            </a:r>
          </a:p>
          <a:p>
            <a:pPr marL="406400" indent="-406400" algn="l" defTabSz="914400">
              <a:lnSpc>
                <a:spcPct val="130000"/>
              </a:lnSpc>
              <a:buSzPct val="123000"/>
              <a:buChar char="•"/>
              <a:defRPr sz="5000">
                <a:solidFill>
                  <a:srgbClr val="173D6D"/>
                </a:solidFill>
              </a:defRPr>
            </a:pPr>
            <a:endParaRPr lang="en-US" sz="4000" dirty="0"/>
          </a:p>
        </p:txBody>
      </p:sp>
      <p:pic>
        <p:nvPicPr>
          <p:cNvPr id="172" name="footer.png" descr="footer.png">
            <a:extLst>
              <a:ext uri="{FF2B5EF4-FFF2-40B4-BE49-F238E27FC236}">
                <a16:creationId xmlns:a16="http://schemas.microsoft.com/office/drawing/2014/main" id="{BB5736F0-3EA4-ACFB-B4FA-82D0132D1A8C}"/>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8599C36C-C5F9-6599-A07D-A20D25E08B47}"/>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ADAC2F3F-FFDB-EB17-6525-B4025D54D250}"/>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E0F64B8E-C072-4EB3-9D55-D21EBDBB17E4}"/>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8338E1DC-9B58-4136-BAD4-9E2515C3FB9D}"/>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C5888813-7448-45BC-A261-7B0A2DA40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2" name="TextBox 1">
            <a:extLst>
              <a:ext uri="{FF2B5EF4-FFF2-40B4-BE49-F238E27FC236}">
                <a16:creationId xmlns:a16="http://schemas.microsoft.com/office/drawing/2014/main" id="{C5668C30-98D6-6B7A-3EDC-CAA583C010E7}"/>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WHY ARE CLAIMS COSTS RISING?</a:t>
            </a:r>
          </a:p>
        </p:txBody>
      </p:sp>
      <p:cxnSp>
        <p:nvCxnSpPr>
          <p:cNvPr id="3" name="Straight Connector 2">
            <a:extLst>
              <a:ext uri="{FF2B5EF4-FFF2-40B4-BE49-F238E27FC236}">
                <a16:creationId xmlns:a16="http://schemas.microsoft.com/office/drawing/2014/main" id="{91EE0C27-413F-8865-E461-91921201B0BD}"/>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737388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F8013-AE18-3B5C-0260-3C607FDE1FB6}"/>
            </a:ext>
          </a:extLst>
        </p:cNvPr>
        <p:cNvGrpSpPr/>
        <p:nvPr/>
      </p:nvGrpSpPr>
      <p:grpSpPr>
        <a:xfrm>
          <a:off x="0" y="0"/>
          <a:ext cx="0" cy="0"/>
          <a:chOff x="0" y="0"/>
          <a:chExt cx="0" cy="0"/>
        </a:xfrm>
      </p:grpSpPr>
      <p:sp>
        <p:nvSpPr>
          <p:cNvPr id="171" name="TextBox 2">
            <a:extLst>
              <a:ext uri="{FF2B5EF4-FFF2-40B4-BE49-F238E27FC236}">
                <a16:creationId xmlns:a16="http://schemas.microsoft.com/office/drawing/2014/main" id="{10C29142-1723-45A9-17C1-E1F359D658DA}"/>
              </a:ext>
            </a:extLst>
          </p:cNvPr>
          <p:cNvSpPr txBox="1"/>
          <p:nvPr/>
        </p:nvSpPr>
        <p:spPr>
          <a:xfrm>
            <a:off x="1730836" y="2763167"/>
            <a:ext cx="21874599" cy="854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dirty="0"/>
              <a:t>Drastic increase over time of claimants represented by attorneys </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dirty="0"/>
              <a:t>Rise of national plaintiff brands and specialist attorneys  </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b="1" dirty="0"/>
              <a:t>Reptile Theory: </a:t>
            </a:r>
            <a:r>
              <a:rPr lang="en-US" sz="4000" dirty="0"/>
              <a:t>trial strategy that attempts to activate jurors’ “survival mode” to award excessive damages</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dirty="0"/>
              <a:t>Legalization/decriminalization of marijuana (CO and WA had macro-frequency upticks) </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b="1" dirty="0"/>
              <a:t>Increased Publicity: </a:t>
            </a:r>
            <a:r>
              <a:rPr lang="en-US" sz="4000" dirty="0"/>
              <a:t>Adverse events including accidents, verdicts, driver criminal charges getting immense publicity on the internet, creating an impression of an unsafe industry </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b="1" dirty="0"/>
              <a:t>Value of Money: </a:t>
            </a:r>
            <a:r>
              <a:rPr lang="en-US" sz="4000" dirty="0"/>
              <a:t>Mega-lotteries, verdicts, athlete salaries, “billions”… The public has grown disconnected from real economic value </a:t>
            </a:r>
          </a:p>
          <a:p>
            <a:pPr marL="571500" indent="-571500" algn="l" defTabSz="914400">
              <a:spcAft>
                <a:spcPts val="1800"/>
              </a:spcAft>
              <a:buClr>
                <a:schemeClr val="accent5">
                  <a:lumMod val="50000"/>
                </a:schemeClr>
              </a:buClr>
              <a:buSzPct val="100000"/>
              <a:buFont typeface="Wingdings" panose="05000000000000000000" pitchFamily="2" charset="2"/>
              <a:buChar char="§"/>
              <a:defRPr sz="5000">
                <a:solidFill>
                  <a:srgbClr val="173D6D"/>
                </a:solidFill>
              </a:defRPr>
            </a:pPr>
            <a:r>
              <a:rPr lang="en-US" sz="4000" dirty="0"/>
              <a:t>Tariffs? </a:t>
            </a:r>
          </a:p>
          <a:p>
            <a:pPr marL="406400" indent="-406400" algn="l" defTabSz="914400">
              <a:lnSpc>
                <a:spcPct val="130000"/>
              </a:lnSpc>
              <a:buSzPct val="123000"/>
              <a:buChar char="•"/>
              <a:defRPr sz="5000">
                <a:solidFill>
                  <a:srgbClr val="173D6D"/>
                </a:solidFill>
              </a:defRPr>
            </a:pPr>
            <a:endParaRPr lang="en-US" sz="3800" dirty="0"/>
          </a:p>
        </p:txBody>
      </p:sp>
      <p:pic>
        <p:nvPicPr>
          <p:cNvPr id="172" name="footer.png" descr="footer.png">
            <a:extLst>
              <a:ext uri="{FF2B5EF4-FFF2-40B4-BE49-F238E27FC236}">
                <a16:creationId xmlns:a16="http://schemas.microsoft.com/office/drawing/2014/main" id="{3233BE38-1A93-6355-D87B-C39AF1D1952F}"/>
              </a:ext>
            </a:extLst>
          </p:cNvPr>
          <p:cNvPicPr>
            <a:picLocks noChangeAspect="1"/>
          </p:cNvPicPr>
          <p:nvPr/>
        </p:nvPicPr>
        <p:blipFill>
          <a:blip r:embed="rId2"/>
          <a:srcRect t="3559" b="58691"/>
          <a:stretch>
            <a:fillRect/>
          </a:stretch>
        </p:blipFill>
        <p:spPr>
          <a:xfrm>
            <a:off x="-2" y="11469851"/>
            <a:ext cx="24384003" cy="2256454"/>
          </a:xfrm>
          <a:prstGeom prst="rect">
            <a:avLst/>
          </a:prstGeom>
          <a:ln w="12700">
            <a:miter lim="400000"/>
          </a:ln>
        </p:spPr>
      </p:pic>
      <p:sp>
        <p:nvSpPr>
          <p:cNvPr id="173" name="Rounded Rectangle">
            <a:extLst>
              <a:ext uri="{FF2B5EF4-FFF2-40B4-BE49-F238E27FC236}">
                <a16:creationId xmlns:a16="http://schemas.microsoft.com/office/drawing/2014/main" id="{8D337FF7-681A-F892-4944-53DEB9823A32}"/>
              </a:ext>
            </a:extLst>
          </p:cNvPr>
          <p:cNvSpPr/>
          <p:nvPr/>
        </p:nvSpPr>
        <p:spPr>
          <a:xfrm>
            <a:off x="19191009" y="11358540"/>
            <a:ext cx="4498120" cy="1902662"/>
          </a:xfrm>
          <a:prstGeom prst="roundRect">
            <a:avLst>
              <a:gd name="adj" fmla="val 11571"/>
            </a:avLst>
          </a:prstGeom>
          <a:solidFill>
            <a:srgbClr val="FFFFFF"/>
          </a:solidFill>
          <a:ln w="25400">
            <a:solidFill>
              <a:srgbClr val="000000"/>
            </a:solidFill>
          </a:ln>
          <a:effectLst>
            <a:outerShdw blurRad="139700" dist="25400" dir="2856093" rotWithShape="0">
              <a:srgbClr val="5D5D5D">
                <a:alpha val="47862"/>
              </a:srgbClr>
            </a:outerShdw>
          </a:effectLst>
        </p:spPr>
        <p:txBody>
          <a:bodyPr lIns="50800" tIns="50800" rIns="50800" bIns="50800" anchor="ctr"/>
          <a:lstStyle/>
          <a:p>
            <a:endParaRPr/>
          </a:p>
        </p:txBody>
      </p:sp>
      <p:pic>
        <p:nvPicPr>
          <p:cNvPr id="176" name="CDNLA-show-vegas-Paris-2025-logo2.png" descr="CDNLA-show-vegas-Paris-2025-logo2.png">
            <a:extLst>
              <a:ext uri="{FF2B5EF4-FFF2-40B4-BE49-F238E27FC236}">
                <a16:creationId xmlns:a16="http://schemas.microsoft.com/office/drawing/2014/main" id="{92745CCB-5E56-3961-1DAA-5A895CB49581}"/>
              </a:ext>
            </a:extLst>
          </p:cNvPr>
          <p:cNvPicPr>
            <a:picLocks noChangeAspect="1"/>
          </p:cNvPicPr>
          <p:nvPr/>
        </p:nvPicPr>
        <p:blipFill>
          <a:blip r:embed="rId3"/>
          <a:srcRect t="8516" b="8516"/>
          <a:stretch>
            <a:fillRect/>
          </a:stretch>
        </p:blipFill>
        <p:spPr>
          <a:xfrm>
            <a:off x="1403260" y="11374870"/>
            <a:ext cx="8199807" cy="1360628"/>
          </a:xfrm>
          <a:prstGeom prst="rect">
            <a:avLst/>
          </a:prstGeom>
          <a:ln w="12700">
            <a:miter lim="400000"/>
          </a:ln>
        </p:spPr>
      </p:pic>
      <p:grpSp>
        <p:nvGrpSpPr>
          <p:cNvPr id="9" name="Group 8">
            <a:extLst>
              <a:ext uri="{FF2B5EF4-FFF2-40B4-BE49-F238E27FC236}">
                <a16:creationId xmlns:a16="http://schemas.microsoft.com/office/drawing/2014/main" id="{486AC8AC-544B-4081-B48E-40AA91B72D6A}"/>
              </a:ext>
            </a:extLst>
          </p:cNvPr>
          <p:cNvGrpSpPr/>
          <p:nvPr/>
        </p:nvGrpSpPr>
        <p:grpSpPr>
          <a:xfrm>
            <a:off x="19338612" y="11839138"/>
            <a:ext cx="4202914" cy="941466"/>
            <a:chOff x="19191009" y="11839138"/>
            <a:chExt cx="4202914" cy="941466"/>
          </a:xfrm>
        </p:grpSpPr>
        <p:sp>
          <p:nvSpPr>
            <p:cNvPr id="10" name="Platinum Sponsors">
              <a:extLst>
                <a:ext uri="{FF2B5EF4-FFF2-40B4-BE49-F238E27FC236}">
                  <a16:creationId xmlns:a16="http://schemas.microsoft.com/office/drawing/2014/main" id="{5FF46897-E912-45E3-9BEF-DDF6225BB032}"/>
                </a:ext>
              </a:extLst>
            </p:cNvPr>
            <p:cNvSpPr txBox="1"/>
            <p:nvPr/>
          </p:nvSpPr>
          <p:spPr>
            <a:xfrm>
              <a:off x="19191009" y="11904632"/>
              <a:ext cx="2030300"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300" b="1" i="1">
                  <a:solidFill>
                    <a:srgbClr val="294A80"/>
                  </a:solidFill>
                  <a:latin typeface="Lato-Black"/>
                  <a:ea typeface="Lato-Black"/>
                  <a:cs typeface="Lato-Black"/>
                  <a:sym typeface="Lato-Black"/>
                </a:defRPr>
              </a:lvl1pPr>
            </a:lstStyle>
            <a:p>
              <a:r>
                <a:rPr lang="en-US" dirty="0"/>
                <a:t>Audio Visual</a:t>
              </a:r>
              <a:r>
                <a:rPr dirty="0"/>
                <a:t> </a:t>
              </a:r>
              <a:endParaRPr lang="en-US" dirty="0"/>
            </a:p>
            <a:p>
              <a:r>
                <a:rPr dirty="0"/>
                <a:t>Sponsor</a:t>
              </a:r>
            </a:p>
          </p:txBody>
        </p:sp>
        <p:pic>
          <p:nvPicPr>
            <p:cNvPr id="11" name="Picture 10" descr="A black and white logo&#10;&#10;Description automatically generated">
              <a:extLst>
                <a:ext uri="{FF2B5EF4-FFF2-40B4-BE49-F238E27FC236}">
                  <a16:creationId xmlns:a16="http://schemas.microsoft.com/office/drawing/2014/main" id="{71B8AC75-29F0-4F2F-8DA5-37AC1034F9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21309" y="11839138"/>
              <a:ext cx="2172614" cy="941466"/>
            </a:xfrm>
            <a:prstGeom prst="rect">
              <a:avLst/>
            </a:prstGeom>
          </p:spPr>
        </p:pic>
      </p:grpSp>
      <p:sp>
        <p:nvSpPr>
          <p:cNvPr id="2" name="TextBox 1">
            <a:extLst>
              <a:ext uri="{FF2B5EF4-FFF2-40B4-BE49-F238E27FC236}">
                <a16:creationId xmlns:a16="http://schemas.microsoft.com/office/drawing/2014/main" id="{3BD22789-D166-1459-1831-4FF8D095EE86}"/>
              </a:ext>
            </a:extLst>
          </p:cNvPr>
          <p:cNvSpPr txBox="1"/>
          <p:nvPr/>
        </p:nvSpPr>
        <p:spPr>
          <a:xfrm>
            <a:off x="1647143" y="1145369"/>
            <a:ext cx="20434852" cy="10926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A45C35"/>
                </a:solidFill>
              </a:defRPr>
            </a:lvl1pPr>
          </a:lstStyle>
          <a:p>
            <a:r>
              <a:rPr lang="en-US" sz="6500" dirty="0">
                <a:solidFill>
                  <a:schemeClr val="accent5">
                    <a:lumMod val="50000"/>
                  </a:schemeClr>
                </a:solidFill>
                <a:effectLst>
                  <a:outerShdw blurRad="38100" dist="38100" dir="2700000" algn="tl">
                    <a:srgbClr val="000000">
                      <a:alpha val="43137"/>
                    </a:srgbClr>
                  </a:outerShdw>
                </a:effectLst>
              </a:rPr>
              <a:t>WHY ARE CLAIMS COSTS RISING? (PT. 2)</a:t>
            </a:r>
          </a:p>
        </p:txBody>
      </p:sp>
      <p:cxnSp>
        <p:nvCxnSpPr>
          <p:cNvPr id="3" name="Straight Connector 2">
            <a:extLst>
              <a:ext uri="{FF2B5EF4-FFF2-40B4-BE49-F238E27FC236}">
                <a16:creationId xmlns:a16="http://schemas.microsoft.com/office/drawing/2014/main" id="{0520DD6E-2782-6258-8B35-C2EC2DA6B4A0}"/>
              </a:ext>
            </a:extLst>
          </p:cNvPr>
          <p:cNvCxnSpPr>
            <a:cxnSpLocks/>
          </p:cNvCxnSpPr>
          <p:nvPr/>
        </p:nvCxnSpPr>
        <p:spPr>
          <a:xfrm>
            <a:off x="1647143" y="2328385"/>
            <a:ext cx="22041986" cy="0"/>
          </a:xfrm>
          <a:prstGeom prst="line">
            <a:avLst/>
          </a:prstGeom>
          <a:noFill/>
          <a:ln w="19050" cap="flat">
            <a:solidFill>
              <a:srgbClr val="00B050"/>
            </a:solidFill>
            <a:prstDash val="solid"/>
            <a:round/>
            <a:headEnd type="none" w="med" len="med"/>
            <a:tailEnd type="triangle" w="med" len="me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8747001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2025 Vegas Show Educational PPT.pptx [Read-Only]" id="{A624153B-5F07-439E-A03B-EC131557EAB8}" vid="{DBEB2C04-03EE-46DD-B042-A770B974AD91}"/>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4670AFDB14084B949AFEC3D8C8A802" ma:contentTypeVersion="15" ma:contentTypeDescription="Create a new document." ma:contentTypeScope="" ma:versionID="f1a884e004a21fafd0c70deaad0e0075">
  <xsd:schema xmlns:xsd="http://www.w3.org/2001/XMLSchema" xmlns:xs="http://www.w3.org/2001/XMLSchema" xmlns:p="http://schemas.microsoft.com/office/2006/metadata/properties" xmlns:ns2="e0568f08-6d3d-45dd-a73f-448ed136e9f3" xmlns:ns3="fddfcd6a-91bd-436e-90a8-f825f5435516" targetNamespace="http://schemas.microsoft.com/office/2006/metadata/properties" ma:root="true" ma:fieldsID="25d20ba12d035595959d151a84b2ca20" ns2:_="" ns3:_="">
    <xsd:import namespace="e0568f08-6d3d-45dd-a73f-448ed136e9f3"/>
    <xsd:import namespace="fddfcd6a-91bd-436e-90a8-f825f54355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68f08-6d3d-45dd-a73f-448ed136e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174779-9f33-4c96-9c8a-d5811d7577b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cd6a-91bd-436e-90a8-f825f54355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4632fb-4a2b-40c3-95a3-a1504f1ba9be}" ma:internalName="TaxCatchAll" ma:showField="CatchAllData" ma:web="fddfcd6a-91bd-436e-90a8-f825f54355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568f08-6d3d-45dd-a73f-448ed136e9f3">
      <Terms xmlns="http://schemas.microsoft.com/office/infopath/2007/PartnerControls"/>
    </lcf76f155ced4ddcb4097134ff3c332f>
    <TaxCatchAll xmlns="fddfcd6a-91bd-436e-90a8-f825f5435516" xsi:nil="true"/>
  </documentManagement>
</p:properties>
</file>

<file path=customXml/itemProps1.xml><?xml version="1.0" encoding="utf-8"?>
<ds:datastoreItem xmlns:ds="http://schemas.openxmlformats.org/officeDocument/2006/customXml" ds:itemID="{20E45ABB-BA2F-4843-B3C5-03119C25C5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68f08-6d3d-45dd-a73f-448ed136e9f3"/>
    <ds:schemaRef ds:uri="fddfcd6a-91bd-436e-90a8-f825f5435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2D7C6F-B122-4C0F-A0C1-48517C87601A}">
  <ds:schemaRefs>
    <ds:schemaRef ds:uri="http://schemas.microsoft.com/sharepoint/v3/contenttype/forms"/>
  </ds:schemaRefs>
</ds:datastoreItem>
</file>

<file path=customXml/itemProps3.xml><?xml version="1.0" encoding="utf-8"?>
<ds:datastoreItem xmlns:ds="http://schemas.openxmlformats.org/officeDocument/2006/customXml" ds:itemID="{5D622A76-50EA-431A-9FC6-1803904DFE40}">
  <ds:schemaRefs>
    <ds:schemaRef ds:uri="http://schemas.microsoft.com/office/2006/metadata/properties"/>
    <ds:schemaRef ds:uri="e0568f08-6d3d-45dd-a73f-448ed136e9f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fddfcd6a-91bd-436e-90a8-f825f543551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2093</TotalTime>
  <Words>2186</Words>
  <Application>Microsoft Office PowerPoint</Application>
  <PresentationFormat>Custom</PresentationFormat>
  <Paragraphs>405</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Bookman Old Style</vt:lpstr>
      <vt:lpstr>Helvetica</vt:lpstr>
      <vt:lpstr>Helvetica Neue</vt:lpstr>
      <vt:lpstr>Helvetica Neue Medium</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Matthew W. Daus, Esq.</vt:lpstr>
      <vt:lpstr>New Report – Curbing the Limousine Insurance Crisis: For-Hire Vehicle Insurance Reform</vt:lpstr>
      <vt:lpstr>Where Is Insurance “So Damn High”?</vt:lpstr>
      <vt:lpstr>Where Else Is Insurance “So Damn High”?</vt:lpstr>
      <vt:lpstr>Root Causes of Higher Insurance Costs</vt:lpstr>
      <vt:lpstr>Combined Ratio</vt:lpstr>
      <vt:lpstr>What Can Operators Do to Reduce Costs Now?</vt:lpstr>
      <vt:lpstr>Deploy Telematics NOW!</vt:lpstr>
      <vt:lpstr>Telematics Reduces Claims – BIG TIME!</vt:lpstr>
      <vt:lpstr>Telematics - Financial Benefits</vt:lpstr>
      <vt:lpstr>Telematics – Contractor Labor Issues </vt:lpstr>
      <vt:lpstr>Institute a Safety Program </vt:lpstr>
      <vt:lpstr>Get Involved &amp; Support Associations!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Listman, Benjamin E.</dc:creator>
  <cp:lastModifiedBy>Susan Rose</cp:lastModifiedBy>
  <cp:revision>47</cp:revision>
  <dcterms:modified xsi:type="dcterms:W3CDTF">2025-02-21T03:10:59Z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0x010100FA4670AFDB14084B949AFEC3D8C8A802</vt:lpwstr>
  </property>
  <property fmtid="{D5CDD505-2E9C-101B-9397-08002B2CF9AE}" pid="3" name="MediaServiceImageTags">
    <vt:lpwstr/>
  </property>
</Properties>
</file>